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1"/>
  </p:notesMasterIdLst>
  <p:handoutMasterIdLst>
    <p:handoutMasterId r:id="rId42"/>
  </p:handoutMasterIdLst>
  <p:sldIdLst>
    <p:sldId id="256" r:id="rId2"/>
    <p:sldId id="1225" r:id="rId3"/>
    <p:sldId id="1490" r:id="rId4"/>
    <p:sldId id="1491" r:id="rId5"/>
    <p:sldId id="1492" r:id="rId6"/>
    <p:sldId id="1499" r:id="rId7"/>
    <p:sldId id="1504" r:id="rId8"/>
    <p:sldId id="1505" r:id="rId9"/>
    <p:sldId id="1243" r:id="rId10"/>
    <p:sldId id="1509" r:id="rId11"/>
    <p:sldId id="1510" r:id="rId12"/>
    <p:sldId id="1511" r:id="rId13"/>
    <p:sldId id="1512" r:id="rId14"/>
    <p:sldId id="1513" r:id="rId15"/>
    <p:sldId id="1514" r:id="rId16"/>
    <p:sldId id="1516" r:id="rId17"/>
    <p:sldId id="1517" r:id="rId18"/>
    <p:sldId id="1518" r:id="rId19"/>
    <p:sldId id="1519" r:id="rId20"/>
    <p:sldId id="1520" r:id="rId21"/>
    <p:sldId id="1521" r:id="rId22"/>
    <p:sldId id="1522" r:id="rId23"/>
    <p:sldId id="1523" r:id="rId24"/>
    <p:sldId id="1524" r:id="rId25"/>
    <p:sldId id="1525" r:id="rId26"/>
    <p:sldId id="1507" r:id="rId27"/>
    <p:sldId id="1527" r:id="rId28"/>
    <p:sldId id="1528" r:id="rId29"/>
    <p:sldId id="1529" r:id="rId30"/>
    <p:sldId id="1530" r:id="rId31"/>
    <p:sldId id="1531" r:id="rId32"/>
    <p:sldId id="1532" r:id="rId33"/>
    <p:sldId id="1533" r:id="rId34"/>
    <p:sldId id="1534" r:id="rId35"/>
    <p:sldId id="1535" r:id="rId36"/>
    <p:sldId id="1540" r:id="rId37"/>
    <p:sldId id="1539" r:id="rId38"/>
    <p:sldId id="1541" r:id="rId39"/>
    <p:sldId id="1165" r:id="rId40"/>
  </p:sldIdLst>
  <p:sldSz cx="9144000" cy="5143500" type="screen16x9"/>
  <p:notesSz cx="9144000" cy="6858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538">
          <p15:clr>
            <a:srgbClr val="A4A3A4"/>
          </p15:clr>
        </p15:guide>
        <p15:guide id="2" pos="27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EB"/>
    <a:srgbClr val="2F92AD"/>
    <a:srgbClr val="AABD6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29" autoAdjust="0"/>
    <p:restoredTop sz="88657" autoAdjust="0"/>
  </p:normalViewPr>
  <p:slideViewPr>
    <p:cSldViewPr snapToGrid="0">
      <p:cViewPr varScale="1">
        <p:scale>
          <a:sx n="92" d="100"/>
          <a:sy n="92" d="100"/>
        </p:scale>
        <p:origin x="-268" y="-72"/>
      </p:cViewPr>
      <p:guideLst>
        <p:guide orient="horz" pos="1538"/>
        <p:guide pos="27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581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endParaRPr lang="zh-CN" altLang="en-US"/>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fld id="{0F9B84EA-7D68-4D60-9CB1-D50884785D1C}" type="datetimeFigureOut">
              <a:rPr lang="zh-CN" altLang="en-US" smtClean="0"/>
              <a:pPr/>
              <a:t>2020/12/29</a:t>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6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6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xmlns="" val="2187801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2020/12/29</a:t>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xmlns="" val="368109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noAutofit/>
          </a:bodyPr>
          <a:lstStyle/>
          <a:p>
            <a:r>
              <a:rPr lang="zh-CN" altLang="en-US" sz="2000" dirty="0"/>
              <a:t>我省作为第三批高考综合改革省份，从2018年秋季进入高一学生开始启动实施高考综合改革，2021年将正式落地。高考改革全国一盘棋，为确保改革安全平稳，教育部加强对第三批改革省份的统筹。我省结合结合实际情况，起草了《湖南省2021年普通高校招生文化考试安排和录取工作实施方案》初稿</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noAutofit/>
          </a:bodyPr>
          <a:lstStyle/>
          <a:p>
            <a:r>
              <a:rPr lang="zh-CN" altLang="en-US" sz="2000" dirty="0"/>
              <a:t>我省作为第三批高考综合改革省份，从2018年秋季进入高一学生开始启动实施高考综合改革，2021年将正式落地。高考改革全国一盘棋，为确保改革安全平稳，教育部加强对第三批改革省份的统筹。我省结合结合实际情况，起草了《湖南省2021年普通高校招生文化考试安排和录取工作实施方案》初稿</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noAutofit/>
          </a:bodyPr>
          <a:lstStyle/>
          <a:p>
            <a:r>
              <a:rPr lang="zh-CN" altLang="en-US" sz="2000" dirty="0"/>
              <a:t>我省作为第三批高考综合改革省份，从2018年秋季进入高一学生开始启动实施高考综合改革，2021年将正式落地。高考改革全国一盘棋，为确保改革安全平稳，教育部加强对第三批改革省份的统筹。我省结合结合实际情况，起草了《湖南省2021年普通高校招生文化考试安排和录取工作实施方案》初稿</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noAutofit/>
          </a:bodyPr>
          <a:lstStyle/>
          <a:p>
            <a:r>
              <a:rPr lang="zh-CN" altLang="en-US" sz="2000" dirty="0"/>
              <a:t>我省作为第三批高考综合改革省份，从2018年秋季进入高一学生开始启动实施高考综合改革，2021年将正式落地。高考改革全国一盘棋，为确保改革安全平稳，教育部加强对第三批改革省份的统筹。我省结合结合实际情况，起草了《湖南省2021年普通高校招生文化考试安排和录取工作实施方案》初稿</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noAutofit/>
          </a:bodyPr>
          <a:lstStyle/>
          <a:p>
            <a:r>
              <a:rPr lang="zh-CN" altLang="en-US" sz="2000" dirty="0"/>
              <a:t>我省作为第三批高考综合改革省份，从2018年秋季进入高一学生开始启动实施高考综合改革，2021年将正式落地。高考改革全国一盘棋，为确保改革安全平稳，教育部加强对第三批改革省份的统筹。我省结合结合实际情况，起草了《湖南省2021年普通高校招生文化考试安排和录取工作实施方案》初稿</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noAutofit/>
          </a:bodyPr>
          <a:lstStyle/>
          <a:p>
            <a:r>
              <a:rPr lang="zh-CN" altLang="en-US" sz="2000" dirty="0"/>
              <a:t>我省作为第三批高考综合改革省份，从2018年秋季进入高一学生开始启动实施高考综合改革，2021年将正式落地。高考改革全国一盘棋，为确保改革安全平稳，教育部加强对第三批改革省份的统筹。我省结合结合实际情况，起草了《湖南省2021年普通高校招生文化考试安排和录取工作实施方案》初稿</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noAutofit/>
          </a:bodyPr>
          <a:lstStyle/>
          <a:p>
            <a:r>
              <a:rPr lang="zh-CN" altLang="en-US" sz="2000" dirty="0"/>
              <a:t>我省作为第三批高考综合改革省份，从2018年秋季进入高一学生开始启动实施高考综合改革，2021年将正式落地。高考改革全国一盘棋，为确保改革安全平稳，教育部加强对第三批改革省份的统筹。我省结合结合实际情况，起草了《湖南省2021年普通高校招生文化考试安排和录取工作实施方案》初稿</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noAutofit/>
          </a:bodyPr>
          <a:lstStyle/>
          <a:p>
            <a:r>
              <a:rPr lang="zh-CN" altLang="en-US" sz="2000" dirty="0"/>
              <a:t>我省作为第三批高考综合改革省份，从2018年秋季进入高一学生开始启动实施高考综合改革，2021年将正式落地。高考改革全国一盘棋，为确保改革安全平稳，教育部加强对第三批改革省份的统筹。我省结合结合实际情况，起草了《湖南省2021年普通高校招生文化考试安排和录取工作实施方案》初稿</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noAutofit/>
          </a:bodyPr>
          <a:lstStyle/>
          <a:p>
            <a:r>
              <a:rPr lang="zh-CN" altLang="en-US" sz="2000" dirty="0"/>
              <a:t>我省作为第三批高考综合改革省份，从2018年秋季进入高一学生开始启动实施高考综合改革，2021年将正式落地。高考改革全国一盘棋，为确保改革安全平稳，教育部加强对第三批改革省份的统筹。我省结合结合实际情况，起草了《湖南省2021年普通高校招生文化考试安排和录取工作实施方案》初稿</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noAutofit/>
          </a:bodyPr>
          <a:lstStyle/>
          <a:p>
            <a:r>
              <a:rPr lang="zh-CN" altLang="en-US" sz="2000" dirty="0"/>
              <a:t>我省作为第三批高考综合改革省份，从2018年秋季进入高一学生开始启动实施高考综合改革，2021年将正式落地。高考改革全国一盘棋，为确保改革安全平稳，教育部加强对第三批改革省份的统筹。我省结合结合实际情况，起草了《湖南省2021年普通高校招生文化考试安排和录取工作实施方案》初稿</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noAutofit/>
          </a:bodyPr>
          <a:lstStyle/>
          <a:p>
            <a:r>
              <a:rPr lang="zh-CN" altLang="en-US" sz="2000" dirty="0"/>
              <a:t>我省作为第三批高考综合改革省份，从2018年秋季进入高一学生开始启动实施高考综合改革，2021年将正式落地。高考改革全国一盘棋，为确保改革安全平稳，教育部加强对第三批改革省份的统筹。我省结合结合实际情况，起草了《湖南省2021年普通高校招生文化考试安排和录取工作实施方案》初稿</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noAutofit/>
          </a:bodyPr>
          <a:lstStyle/>
          <a:p>
            <a:r>
              <a:rPr lang="zh-CN" altLang="en-US" sz="2000" dirty="0"/>
              <a:t>我省作为第三批高考综合改革省份，从2018年秋季进入高一学生开始启动实施高考综合改革，2021年将正式落地。高考改革全国一盘棋，为确保改革安全平稳，教育部加强对第三批改革省份的统筹。我省结合结合实际情况，起草了《湖南省2021年普通高校招生文化考试安排和录取工作实施方案》初稿</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noAutofit/>
          </a:bodyPr>
          <a:lstStyle/>
          <a:p>
            <a:r>
              <a:rPr lang="zh-CN" altLang="en-US" sz="2000" dirty="0"/>
              <a:t>我省作为第三批高考综合改革省份，从2018年秋季进入高一学生开始启动实施高考综合改革，2021年将正式落地。高考改革全国一盘棋，为确保改革安全平稳，教育部加强对第三批改革省份的统筹。我省结合结合实际情况，起草了《湖南省2021年普通高校招生文化考试安排和录取工作实施方案》初稿</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noAutofit/>
          </a:bodyPr>
          <a:lstStyle/>
          <a:p>
            <a:r>
              <a:rPr lang="zh-CN" altLang="en-US" sz="2000" dirty="0"/>
              <a:t>我省作为第三批高考综合改革省份，从2018年秋季进入高一学生开始启动实施高考综合改革，2021年将正式落地。高考改革全国一盘棋，为确保改革安全平稳，教育部加强对第三批改革省份的统筹。我省结合结合实际情况，起草了《湖南省2021年普通高校招生文化考试安排和录取工作实施方案》初稿</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8" name="Group 17"/>
          <p:cNvGrpSpPr/>
          <p:nvPr/>
        </p:nvGrpSpPr>
        <p:grpSpPr>
          <a:xfrm>
            <a:off x="0" y="0"/>
            <a:ext cx="9144000" cy="5143500"/>
            <a:chOff x="0" y="0"/>
            <a:chExt cx="12192000" cy="6858000"/>
          </a:xfrm>
        </p:grpSpPr>
        <p:sp>
          <p:nvSpPr>
            <p:cNvPr id="8" name="Rectangle 7"/>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bwMode="gray">
          <a:xfrm rot="5400000">
            <a:off x="7632210" y="1344168"/>
            <a:ext cx="742949" cy="228599"/>
          </a:xfrm>
        </p:spPr>
        <p:txBody>
          <a:bodyPr anchor="t"/>
          <a:lstStyle>
            <a:lvl1pPr algn="l">
              <a:defRPr b="0" i="0">
                <a:solidFill>
                  <a:schemeClr val="bg1"/>
                </a:solidFill>
              </a:defRPr>
            </a:lvl1pPr>
          </a:lstStyle>
          <a:p>
            <a:fld id="{5923F103-BC34-4FE4-A40E-EDDEECFDA5D0}" type="datetimeFigureOut">
              <a:rPr lang="en-US" smtClean="0"/>
              <a:pPr/>
              <a:t>12/29/2020</a:t>
            </a:fld>
            <a:endParaRPr lang="en-US" dirty="0"/>
          </a:p>
        </p:txBody>
      </p:sp>
      <p:sp>
        <p:nvSpPr>
          <p:cNvPr id="5" name="Footer Placeholder 4"/>
          <p:cNvSpPr>
            <a:spLocks noGrp="1"/>
          </p:cNvSpPr>
          <p:nvPr>
            <p:ph type="ftr" sz="quarter" idx="11"/>
          </p:nvPr>
        </p:nvSpPr>
        <p:spPr bwMode="gray">
          <a:xfrm rot="5400000">
            <a:off x="6722682" y="2420115"/>
            <a:ext cx="2894846" cy="228601"/>
          </a:xfrm>
        </p:spPr>
        <p:txBody>
          <a:bodyPr anchor="b"/>
          <a:lstStyle>
            <a:lvl1pPr>
              <a:defRPr b="0" i="0">
                <a:solidFill>
                  <a:schemeClr val="bg1"/>
                </a:solidFill>
              </a:defRPr>
            </a:lvl1pPr>
          </a:lstStyle>
          <a:p>
            <a:r>
              <a:rPr lang="en-US" dirty="0" smtClean="0"/>
              <a:t>
              </a:t>
            </a:r>
            <a:endParaRPr lang="en-US" dirty="0"/>
          </a:p>
        </p:txBody>
      </p:sp>
      <p:sp>
        <p:nvSpPr>
          <p:cNvPr id="17" name="Rectangle 16"/>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3257" y="219457"/>
            <a:ext cx="628649" cy="575765"/>
          </a:xfrm>
        </p:spPr>
        <p:txBody>
          <a:bodyPr/>
          <a:lstStyle>
            <a:lvl1pPr>
              <a:defRPr sz="2100" b="0" i="0"/>
            </a:lvl1pPr>
          </a:lstStyle>
          <a:p>
            <a:fld id="{D57F1E4F-1CFF-5643-939E-217C01CDF565}"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带描述的全景图片">
    <p:spTree>
      <p:nvGrpSpPr>
        <p:cNvPr id="1" name=""/>
        <p:cNvGrpSpPr/>
        <p:nvPr/>
      </p:nvGrpSpPr>
      <p:grpSpPr>
        <a:xfrm>
          <a:off x="0" y="0"/>
          <a:ext cx="0" cy="0"/>
          <a:chOff x="0" y="0"/>
          <a:chExt cx="0" cy="0"/>
        </a:xfrm>
      </p:grpSpPr>
      <p:grpSp>
        <p:nvGrpSpPr>
          <p:cNvPr id="10" name="Group 9"/>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3724459"/>
            <a:ext cx="6619243" cy="425054"/>
          </a:xfrm>
        </p:spPr>
        <p:txBody>
          <a:bodyPr anchor="b">
            <a:normAutofit/>
          </a:bodyPr>
          <a:lstStyle>
            <a:lvl1pPr algn="l">
              <a:defRPr sz="18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CN" altLang="en-US" smtClean="0"/>
              <a:t>单击图标添加图片</a:t>
            </a:r>
            <a:endParaRPr lang="en-US" dirty="0"/>
          </a:p>
        </p:txBody>
      </p:sp>
      <p:sp>
        <p:nvSpPr>
          <p:cNvPr id="4" name="Text Placeholder 3"/>
          <p:cNvSpPr>
            <a:spLocks noGrp="1"/>
          </p:cNvSpPr>
          <p:nvPr>
            <p:ph type="body" sz="half" idx="2"/>
          </p:nvPr>
        </p:nvSpPr>
        <p:spPr bwMode="gray">
          <a:xfrm>
            <a:off x="866217" y="4149512"/>
            <a:ext cx="6619242" cy="370284"/>
          </a:xfrm>
        </p:spPr>
        <p:txBody>
          <a:bodyPr>
            <a:normAutofit/>
          </a:bodyPr>
          <a:lstStyle>
            <a:lvl1pPr marL="0" indent="0">
              <a:buNone/>
              <a:defRPr sz="90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23A1CC3-2375-41D4-9E03-427CAF2A4C1A}" type="datetimeFigureOut">
              <a:rPr lang="en-US" smtClean="0"/>
              <a:pPr/>
              <a:t>12/29/2020</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13" name="Rectangle 12"/>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标题和描述">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0" name="Rectangle 9"/>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797562"/>
            <a:ext cx="6619244" cy="1034816"/>
          </a:xfrm>
        </p:spPr>
        <p:txBody>
          <a:bodyPr anchor="ctr"/>
          <a:lstStyle>
            <a:lvl1pPr>
              <a:defRPr sz="3000"/>
            </a:lvl1pPr>
          </a:lstStyle>
          <a:p>
            <a:r>
              <a:rPr lang="zh-CN" altLang="en-US" smtClean="0"/>
              <a:t>单击此处编辑母版标题样式</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FF16868-8199-4C2C-A5B1-63AEE139F88E}" type="datetimeFigureOut">
              <a:rPr lang="en-US" smtClean="0"/>
              <a:pPr/>
              <a:t>12/29/2020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13" name="Rectangle 12"/>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带描述的引言">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6" name="Rectangle 15"/>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673721" y="452692"/>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panose="020B0604020202020204"/>
                <a:cs typeface="Arial" panose="020B0604020202020204"/>
              </a:defRPr>
            </a:lvl1pPr>
          </a:lstStyle>
          <a:p>
            <a:pPr lvl="0"/>
            <a:r>
              <a:rPr lang="en-US" sz="7200" dirty="0"/>
              <a:t>“</a:t>
            </a:r>
          </a:p>
        </p:txBody>
      </p:sp>
      <p:sp>
        <p:nvSpPr>
          <p:cNvPr id="13" name="TextBox 12"/>
          <p:cNvSpPr txBox="1"/>
          <p:nvPr/>
        </p:nvSpPr>
        <p:spPr bwMode="gray">
          <a:xfrm>
            <a:off x="7278853" y="1960341"/>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panose="020B0604020202020204"/>
                <a:cs typeface="Arial" panose="020B0604020202020204"/>
              </a:defRPr>
            </a:lvl1pPr>
          </a:lstStyle>
          <a:p>
            <a:pPr lvl="0"/>
            <a:r>
              <a:rPr lang="en-US" sz="7200" dirty="0"/>
              <a:t>”</a:t>
            </a:r>
          </a:p>
        </p:txBody>
      </p:sp>
      <p:sp>
        <p:nvSpPr>
          <p:cNvPr id="2" name="Title 1"/>
          <p:cNvSpPr>
            <a:spLocks noGrp="1"/>
          </p:cNvSpPr>
          <p:nvPr>
            <p:ph type="title"/>
          </p:nvPr>
        </p:nvSpPr>
        <p:spPr>
          <a:xfrm>
            <a:off x="1181101" y="735388"/>
            <a:ext cx="6345737" cy="2028776"/>
          </a:xfrm>
        </p:spPr>
        <p:txBody>
          <a:bodyPr anchor="ctr"/>
          <a:lstStyle>
            <a:lvl1pPr>
              <a:defRPr sz="3000"/>
            </a:lvl1pPr>
          </a:lstStyle>
          <a:p>
            <a:r>
              <a:rPr lang="zh-CN" altLang="en-US" smtClean="0"/>
              <a:t>单击此处编辑母版标题样式</a:t>
            </a:r>
            <a:endParaRPr lang="en-US" dirty="0"/>
          </a:p>
        </p:txBody>
      </p:sp>
      <p:sp>
        <p:nvSpPr>
          <p:cNvPr id="14" name="Text Placeholder 3"/>
          <p:cNvSpPr>
            <a:spLocks noGrp="1"/>
          </p:cNvSpPr>
          <p:nvPr>
            <p:ph type="body" sz="half" idx="13"/>
          </p:nvPr>
        </p:nvSpPr>
        <p:spPr bwMode="gray">
          <a:xfrm>
            <a:off x="1459459" y="2764886"/>
            <a:ext cx="5794329" cy="256631"/>
          </a:xfrm>
        </p:spPr>
        <p:txBody>
          <a:bodyPr anchor="t">
            <a:normAutofit/>
          </a:bodyPr>
          <a:lstStyle>
            <a:lvl1pPr marL="0" indent="0">
              <a:buNone/>
              <a:defRPr lang="en-US" sz="1050" b="0" i="0" kern="1200" cap="small" dirty="0">
                <a:solidFill>
                  <a:schemeClr val="accent1"/>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10" name="Text Placeholder 3"/>
          <p:cNvSpPr>
            <a:spLocks noGrp="1"/>
          </p:cNvSpPr>
          <p:nvPr>
            <p:ph type="body" sz="half" idx="2"/>
          </p:nvPr>
        </p:nvSpPr>
        <p:spPr>
          <a:xfrm>
            <a:off x="866216" y="3760795"/>
            <a:ext cx="6619244" cy="759498"/>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AD9FF7F-6988-44CC-821B-644E70CD2F73}" type="datetimeFigureOut">
              <a:rPr lang="en-US" smtClean="0"/>
              <a:pPr/>
              <a:t>12/29/2020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24" name="Rectangle 23"/>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0" name="Rectangle 9"/>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1803358"/>
            <a:ext cx="6619244" cy="1341528"/>
          </a:xfrm>
        </p:spPr>
        <p:txBody>
          <a:bodyPr anchor="b"/>
          <a:lstStyle>
            <a:lvl1pPr algn="l">
              <a:defRPr sz="3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53940" y="3768725"/>
            <a:ext cx="6619244" cy="6453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C12C299-16B2-4475-990D-751901EACC14}" type="datetimeFigureOut">
              <a:rPr lang="en-US" smtClean="0"/>
              <a:pPr/>
              <a:t>12/29/2020</a:t>
            </a:fld>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12" name="Rectangle 11"/>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栏">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866216" y="710940"/>
            <a:ext cx="6571060" cy="546360"/>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66216" y="1958249"/>
            <a:ext cx="2346876"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6" name="Text Placeholder 3"/>
          <p:cNvSpPr>
            <a:spLocks noGrp="1"/>
          </p:cNvSpPr>
          <p:nvPr>
            <p:ph type="body" sz="half" idx="15"/>
          </p:nvPr>
        </p:nvSpPr>
        <p:spPr>
          <a:xfrm>
            <a:off x="866216" y="2390446"/>
            <a:ext cx="2346876" cy="212984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Text Placeholder 4"/>
          <p:cNvSpPr>
            <a:spLocks noGrp="1"/>
          </p:cNvSpPr>
          <p:nvPr>
            <p:ph type="body" sz="quarter" idx="3"/>
          </p:nvPr>
        </p:nvSpPr>
        <p:spPr>
          <a:xfrm>
            <a:off x="3384541" y="1958249"/>
            <a:ext cx="235903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9" name="Text Placeholder 3"/>
          <p:cNvSpPr>
            <a:spLocks noGrp="1"/>
          </p:cNvSpPr>
          <p:nvPr>
            <p:ph type="body" sz="half" idx="16"/>
          </p:nvPr>
        </p:nvSpPr>
        <p:spPr>
          <a:xfrm>
            <a:off x="3384541" y="2390446"/>
            <a:ext cx="2359035" cy="212984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14" name="Text Placeholder 4"/>
          <p:cNvSpPr>
            <a:spLocks noGrp="1"/>
          </p:cNvSpPr>
          <p:nvPr>
            <p:ph type="body" sz="quarter" idx="13"/>
          </p:nvPr>
        </p:nvSpPr>
        <p:spPr>
          <a:xfrm>
            <a:off x="5915026" y="1952625"/>
            <a:ext cx="2368086" cy="43219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20" name="Text Placeholder 3"/>
          <p:cNvSpPr>
            <a:spLocks noGrp="1"/>
          </p:cNvSpPr>
          <p:nvPr>
            <p:ph type="body" sz="half" idx="17"/>
          </p:nvPr>
        </p:nvSpPr>
        <p:spPr>
          <a:xfrm>
            <a:off x="5915025" y="2390446"/>
            <a:ext cx="2370772" cy="212984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cxnSp>
        <p:nvCxnSpPr>
          <p:cNvPr id="22" name="Straight Connector 21"/>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pPr/>
              <a:t>12/29/2020</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7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66216" y="3399634"/>
            <a:ext cx="226555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29" name="Picture Placeholder 2"/>
          <p:cNvSpPr>
            <a:spLocks noGrp="1" noChangeAspect="1"/>
          </p:cNvSpPr>
          <p:nvPr>
            <p:ph type="pic" idx="15"/>
          </p:nvPr>
        </p:nvSpPr>
        <p:spPr>
          <a:xfrm>
            <a:off x="1000914" y="1958435"/>
            <a:ext cx="2018432" cy="118782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CN" altLang="en-US" smtClean="0"/>
              <a:t>单击图标添加图片</a:t>
            </a:r>
            <a:endParaRPr lang="en-US" dirty="0"/>
          </a:p>
        </p:txBody>
      </p:sp>
      <p:sp>
        <p:nvSpPr>
          <p:cNvPr id="22" name="Text Placeholder 3"/>
          <p:cNvSpPr>
            <a:spLocks noGrp="1"/>
          </p:cNvSpPr>
          <p:nvPr>
            <p:ph type="body" sz="half" idx="18"/>
          </p:nvPr>
        </p:nvSpPr>
        <p:spPr>
          <a:xfrm>
            <a:off x="866215" y="3831831"/>
            <a:ext cx="2265559" cy="68846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30" name="Picture Placeholder 2"/>
          <p:cNvSpPr>
            <a:spLocks noGrp="1" noChangeAspect="1"/>
          </p:cNvSpPr>
          <p:nvPr>
            <p:ph type="pic" idx="21"/>
          </p:nvPr>
        </p:nvSpPr>
        <p:spPr>
          <a:xfrm>
            <a:off x="3561347" y="1982130"/>
            <a:ext cx="2018432" cy="116412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CN" altLang="en-US" smtClean="0"/>
              <a:t>单击图标添加图片</a:t>
            </a:r>
            <a:endParaRPr lang="en-US" dirty="0"/>
          </a:p>
        </p:txBody>
      </p:sp>
      <p:sp>
        <p:nvSpPr>
          <p:cNvPr id="23" name="Text Placeholder 3"/>
          <p:cNvSpPr>
            <a:spLocks noGrp="1"/>
          </p:cNvSpPr>
          <p:nvPr>
            <p:ph type="body" sz="half" idx="19"/>
          </p:nvPr>
        </p:nvSpPr>
        <p:spPr>
          <a:xfrm>
            <a:off x="3426649" y="3831831"/>
            <a:ext cx="2287829" cy="69105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14" name="Text Placeholder 4"/>
          <p:cNvSpPr>
            <a:spLocks noGrp="1"/>
          </p:cNvSpPr>
          <p:nvPr>
            <p:ph type="body" sz="quarter" idx="13"/>
          </p:nvPr>
        </p:nvSpPr>
        <p:spPr>
          <a:xfrm>
            <a:off x="5987575" y="3399634"/>
            <a:ext cx="228782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31" name="Picture Placeholder 2"/>
          <p:cNvSpPr>
            <a:spLocks noGrp="1" noChangeAspect="1"/>
          </p:cNvSpPr>
          <p:nvPr>
            <p:ph type="pic" idx="22"/>
          </p:nvPr>
        </p:nvSpPr>
        <p:spPr>
          <a:xfrm>
            <a:off x="6122273" y="1964244"/>
            <a:ext cx="2018432" cy="118201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CN" altLang="en-US" smtClean="0"/>
              <a:t>单击图标添加图片</a:t>
            </a:r>
            <a:endParaRPr lang="en-US" dirty="0"/>
          </a:p>
        </p:txBody>
      </p:sp>
      <p:sp>
        <p:nvSpPr>
          <p:cNvPr id="24" name="Text Placeholder 3"/>
          <p:cNvSpPr>
            <a:spLocks noGrp="1"/>
          </p:cNvSpPr>
          <p:nvPr>
            <p:ph type="body" sz="half" idx="20"/>
          </p:nvPr>
        </p:nvSpPr>
        <p:spPr>
          <a:xfrm>
            <a:off x="5987576" y="3831831"/>
            <a:ext cx="2290595" cy="6722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cxnSp>
        <p:nvCxnSpPr>
          <p:cNvPr id="21" name="Straight Connector 20"/>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pPr/>
              <a:t>12/29/2020</a:t>
            </a:fld>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66216" y="710940"/>
            <a:ext cx="6571060" cy="546360"/>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B3AE821-0EC9-40C5-A689-14A4D46FA411}" type="datetimeFigureOut">
              <a:rPr lang="zh-CN" altLang="en-US" smtClean="0"/>
              <a:pPr/>
              <a:t>2020/12/29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D7856B-DC45-494A-858F-512850C9C1C7}" type="slidenum">
              <a:rPr lang="zh-CN" altLang="en-US" smtClean="0"/>
              <a:pPr/>
              <a: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73072"/>
            <a:ext cx="1057474" cy="3547220"/>
          </a:xfr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66215" y="973072"/>
            <a:ext cx="4685660" cy="354722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B3AE821-0EC9-40C5-A689-14A4D46FA411}" type="datetimeFigureOut">
              <a:rPr lang="zh-CN" altLang="en-US" smtClean="0"/>
              <a:pPr/>
              <a:t>2020/12/29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8" name="Rectangle 17"/>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AD7856B-DC45-494A-858F-512850C9C1C7}" type="slidenum">
              <a:rPr lang="zh-CN" altLang="en-US" smtClean="0"/>
              <a:pPr/>
              <a: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66216" y="710940"/>
            <a:ext cx="6571060" cy="546360"/>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B3AE821-0EC9-40C5-A689-14A4D46FA411}" type="datetimeFigureOut">
              <a:rPr lang="zh-CN" altLang="en-US" smtClean="0"/>
              <a:pPr/>
              <a:t>2020/12/29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D7856B-DC45-494A-858F-512850C9C1C7}" type="slidenum">
              <a:rPr lang="zh-CN" altLang="en-US" smtClean="0"/>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grpSp>
        <p:nvGrpSpPr>
          <p:cNvPr id="10" name="Group 9"/>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2008234"/>
            <a:ext cx="3263267" cy="1712867"/>
          </a:xfrm>
        </p:spPr>
        <p:txBody>
          <a:bodyPr anchor="ctr"/>
          <a:lstStyle>
            <a:lvl1pPr algn="l">
              <a:defRPr sz="3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B3AE821-0EC9-40C5-A689-14A4D46FA411}" type="datetimeFigureOut">
              <a:rPr lang="zh-CN" altLang="en-US" smtClean="0"/>
              <a:pPr/>
              <a:t>2020/12/29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5" name="Rectangle 14"/>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AD7856B-DC45-494A-858F-512850C9C1C7}" type="slidenum">
              <a:rPr lang="zh-CN" altLang="en-US" smtClean="0"/>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63526" y="1952625"/>
            <a:ext cx="3621558" cy="2562226"/>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56534" y="1952625"/>
            <a:ext cx="3618869" cy="2533279"/>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B3AE821-0EC9-40C5-A689-14A4D46FA411}" type="datetimeFigureOut">
              <a:rPr lang="zh-CN" altLang="en-US" smtClean="0"/>
              <a:pPr/>
              <a:t>2020/12/29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AD7856B-DC45-494A-858F-512850C9C1C7}" type="slidenum">
              <a:rPr lang="zh-CN" altLang="en-US" smtClean="0"/>
              <a:pPr/>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66215" y="1977047"/>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866215" y="2409245"/>
            <a:ext cx="3618869" cy="210560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56533" y="1952625"/>
            <a:ext cx="3618870" cy="456619"/>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56535" y="2409245"/>
            <a:ext cx="3618869" cy="2105606"/>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B3AE821-0EC9-40C5-A689-14A4D46FA411}" type="datetimeFigureOut">
              <a:rPr lang="zh-CN" altLang="en-US" smtClean="0"/>
              <a:pPr/>
              <a:t>2020/12/29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AD7856B-DC45-494A-858F-512850C9C1C7}" type="slidenum">
              <a:rPr lang="zh-CN" altLang="en-US" smtClean="0"/>
              <a:pPr/>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B3AE821-0EC9-40C5-A689-14A4D46FA411}" type="datetimeFigureOut">
              <a:rPr lang="zh-CN" altLang="en-US" smtClean="0"/>
              <a:pPr/>
              <a:t>2020/12/29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AD7856B-DC45-494A-858F-512850C9C1C7}" type="slidenum">
              <a:rPr lang="zh-CN" altLang="en-US" smtClean="0"/>
              <a:pPr/>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AE821-0EC9-40C5-A689-14A4D46FA411}" type="datetimeFigureOut">
              <a:rPr lang="zh-CN" altLang="en-US" smtClean="0"/>
              <a:pPr/>
              <a:t>2020/12/29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Rectangle 5"/>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AD7856B-DC45-494A-858F-512850C9C1C7}" type="slidenum">
              <a:rPr lang="zh-CN" altLang="en-US" smtClean="0"/>
              <a:pPr/>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grpSp>
        <p:nvGrpSpPr>
          <p:cNvPr id="11" name="Group 10"/>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5" y="971550"/>
            <a:ext cx="2094869" cy="1200150"/>
          </a:xfrm>
        </p:spPr>
        <p:txBody>
          <a:bodyPr anchor="b"/>
          <a:lstStyle>
            <a:lvl1pPr algn="l">
              <a:defRPr sz="18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335860" y="1085850"/>
            <a:ext cx="3892549" cy="3429000"/>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bwMode="gray">
          <a:xfrm>
            <a:off x="866216" y="2346961"/>
            <a:ext cx="2094869" cy="2171699"/>
          </a:xfrm>
        </p:spPr>
        <p:txBody>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B3AE821-0EC9-40C5-A689-14A4D46FA411}" type="datetimeFigureOut">
              <a:rPr lang="zh-CN" altLang="en-US" smtClean="0"/>
              <a:pPr/>
              <a:t>2020/12/29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5" name="Rectangle 14"/>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AD7856B-DC45-494A-858F-512850C9C1C7}" type="slidenum">
              <a:rPr lang="zh-CN" altLang="en-US" smtClean="0"/>
              <a:pPr/>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grpSp>
        <p:nvGrpSpPr>
          <p:cNvPr id="10" name="Group 9"/>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1" y="1269999"/>
            <a:ext cx="2895194" cy="1301751"/>
          </a:xfrm>
        </p:spPr>
        <p:txBody>
          <a:bodyPr anchor="b">
            <a:normAutofit/>
          </a:bodyPr>
          <a:lstStyle>
            <a:lvl1pPr algn="l">
              <a:defRPr sz="27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4910904" y="857250"/>
            <a:ext cx="242039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CN" altLang="en-US" smtClean="0"/>
              <a:t>单击图标添加图片</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AB3AE821-0EC9-40C5-A689-14A4D46FA411}" type="datetimeFigureOut">
              <a:rPr lang="zh-CN" altLang="en-US" smtClean="0"/>
              <a:pPr/>
              <a:t>2020/12/29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5" name="Rectangle 14"/>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AD7856B-DC45-494A-858F-512850C9C1C7}" type="slidenum">
              <a:rPr lang="zh-CN" altLang="en-US" smtClean="0"/>
              <a:pPr/>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5" name="Rectangle 14"/>
            <p:cNvSpPr/>
            <p:nvPr/>
          </p:nvSpPr>
          <p:spPr>
            <a:xfrm>
              <a:off x="0" y="0"/>
              <a:ext cx="12192000" cy="6858000"/>
            </a:xfrm>
            <a:prstGeom prst="rect">
              <a:avLst/>
            </a:prstGeom>
            <a:blipFill>
              <a:blip r:embed="rId21"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10940"/>
            <a:ext cx="6571060" cy="546360"/>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Footer Placeholder 4"/>
          <p:cNvSpPr>
            <a:spLocks noGrp="1"/>
          </p:cNvSpPr>
          <p:nvPr>
            <p:ph type="ftr" sz="quarter" idx="3"/>
          </p:nvPr>
        </p:nvSpPr>
        <p:spPr>
          <a:xfrm>
            <a:off x="420833" y="4793880"/>
            <a:ext cx="2894846" cy="228601"/>
          </a:xfrm>
          <a:prstGeom prst="rect">
            <a:avLst/>
          </a:prstGeom>
        </p:spPr>
        <p:txBody>
          <a:bodyPr vert="horz" lIns="91440" tIns="45720" rIns="91440" bIns="45720" rtlCol="0" anchor="ctr"/>
          <a:lstStyle>
            <a:lvl1pPr algn="l">
              <a:defRPr sz="750" b="1" i="0">
                <a:solidFill>
                  <a:schemeClr val="accent1"/>
                </a:solidFill>
              </a:defRPr>
            </a:lvl1pPr>
          </a:lstStyle>
          <a:p>
            <a:r>
              <a:rPr lang="en-US" dirty="0" smtClean="0"/>
              <a:t>
              </a:t>
            </a:r>
            <a:endParaRPr lang="en-US" dirty="0"/>
          </a:p>
        </p:txBody>
      </p:sp>
      <p:sp>
        <p:nvSpPr>
          <p:cNvPr id="4" name="Date Placeholder 3"/>
          <p:cNvSpPr>
            <a:spLocks noGrp="1"/>
          </p:cNvSpPr>
          <p:nvPr>
            <p:ph type="dt" sz="half" idx="2"/>
          </p:nvPr>
        </p:nvSpPr>
        <p:spPr>
          <a:xfrm>
            <a:off x="7988204" y="4795806"/>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2BE451C3-0FF4-47C4-B829-773ADF60F88C}" type="datetimeFigureOut">
              <a:rPr lang="en-US" smtClean="0"/>
              <a:pPr/>
              <a:t>12/29/2020</a:t>
            </a:fld>
            <a:endParaRPr lang="en-US" dirty="0"/>
          </a:p>
        </p:txBody>
      </p:sp>
      <p:sp>
        <p:nvSpPr>
          <p:cNvPr id="20" name="Rectangle 19"/>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panose="05040102010807070707" charset="2"/>
        <a:buChar char=""/>
        <a:defRPr sz="1350" b="0" i="0" kern="1200">
          <a:solidFill>
            <a:schemeClr val="tx1">
              <a:lumMod val="75000"/>
              <a:lumOff val="25000"/>
            </a:schemeClr>
          </a:solidFill>
          <a:latin typeface="+mn-lt"/>
          <a:ea typeface="+mn-ea"/>
          <a:cs typeface="+mn-cs"/>
        </a:defRPr>
      </a:lvl1pPr>
      <a:lvl2pPr marL="557530" indent="-214630" algn="l" defTabSz="342900" rtl="0" eaLnBrk="1" latinLnBrk="0" hangingPunct="1">
        <a:spcBef>
          <a:spcPts val="75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panose="05040102010807070707"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panose="05040102010807070707"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矩形 23"/>
          <p:cNvSpPr/>
          <p:nvPr/>
        </p:nvSpPr>
        <p:spPr>
          <a:xfrm>
            <a:off x="0" y="0"/>
            <a:ext cx="9144000" cy="3806890"/>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Rectangle 3"/>
          <p:cNvSpPr txBox="1">
            <a:spLocks noChangeArrowheads="1"/>
          </p:cNvSpPr>
          <p:nvPr/>
        </p:nvSpPr>
        <p:spPr>
          <a:xfrm>
            <a:off x="219710" y="951723"/>
            <a:ext cx="8627745" cy="13050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lnSpc>
                <a:spcPct val="150000"/>
              </a:lnSpc>
            </a:pPr>
            <a:r>
              <a:rPr lang="zh-CN" altLang="en-US" sz="36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湖南省高考综合改革落地方案</a:t>
            </a:r>
            <a:r>
              <a:rPr lang="zh-CN" sz="36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解读</a:t>
            </a:r>
            <a:endParaRPr 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endParaRPr>
          </a:p>
        </p:txBody>
      </p:sp>
      <p:grpSp>
        <p:nvGrpSpPr>
          <p:cNvPr id="29" name="组合 28"/>
          <p:cNvGrpSpPr/>
          <p:nvPr/>
        </p:nvGrpSpPr>
        <p:grpSpPr>
          <a:xfrm>
            <a:off x="8541729" y="4515180"/>
            <a:ext cx="432048" cy="432834"/>
            <a:chOff x="6084168" y="1274820"/>
            <a:chExt cx="432048" cy="432834"/>
          </a:xfrm>
        </p:grpSpPr>
        <p:sp>
          <p:nvSpPr>
            <p:cNvPr id="30" name="椭圆 22"/>
            <p:cNvSpPr>
              <a:spLocks noChangeArrowheads="1"/>
            </p:cNvSpPr>
            <p:nvPr/>
          </p:nvSpPr>
          <p:spPr bwMode="auto">
            <a:xfrm>
              <a:off x="6084168" y="1274820"/>
              <a:ext cx="432048" cy="432834"/>
            </a:xfrm>
            <a:prstGeom prst="ellipse">
              <a:avLst/>
            </a:prstGeom>
            <a:solidFill>
              <a:srgbClr val="92D05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dirty="0">
                <a:latin typeface="Roboto Light"/>
              </a:endParaRPr>
            </a:p>
          </p:txBody>
        </p:sp>
      </p:grpSp>
      <p:grpSp>
        <p:nvGrpSpPr>
          <p:cNvPr id="32" name="组合 31"/>
          <p:cNvGrpSpPr/>
          <p:nvPr/>
        </p:nvGrpSpPr>
        <p:grpSpPr>
          <a:xfrm>
            <a:off x="7245585" y="4515573"/>
            <a:ext cx="432048" cy="432048"/>
            <a:chOff x="4788024" y="1275213"/>
            <a:chExt cx="432048" cy="432048"/>
          </a:xfrm>
        </p:grpSpPr>
        <p:sp>
          <p:nvSpPr>
            <p:cNvPr id="3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dirty="0">
                <a:latin typeface="Roboto Light"/>
              </a:endParaRPr>
            </a:p>
          </p:txBody>
        </p:sp>
      </p:grpSp>
      <p:grpSp>
        <p:nvGrpSpPr>
          <p:cNvPr id="35" name="组合 34"/>
          <p:cNvGrpSpPr/>
          <p:nvPr/>
        </p:nvGrpSpPr>
        <p:grpSpPr>
          <a:xfrm>
            <a:off x="7893657" y="4515180"/>
            <a:ext cx="432833" cy="432834"/>
            <a:chOff x="5436096" y="1274820"/>
            <a:chExt cx="432833" cy="432834"/>
          </a:xfrm>
        </p:grpSpPr>
        <p:sp>
          <p:nvSpPr>
            <p:cNvPr id="3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dirty="0">
                <a:latin typeface="Roboto Light"/>
              </a:endParaRPr>
            </a:p>
          </p:txBody>
        </p:sp>
      </p:grpSp>
      <p:grpSp>
        <p:nvGrpSpPr>
          <p:cNvPr id="38" name="组合 37"/>
          <p:cNvGrpSpPr/>
          <p:nvPr/>
        </p:nvGrpSpPr>
        <p:grpSpPr>
          <a:xfrm>
            <a:off x="5949441" y="4515180"/>
            <a:ext cx="432833" cy="432834"/>
            <a:chOff x="3491880" y="1274820"/>
            <a:chExt cx="432833" cy="432834"/>
          </a:xfrm>
        </p:grpSpPr>
        <p:sp>
          <p:nvSpPr>
            <p:cNvPr id="39" name="椭圆 16"/>
            <p:cNvSpPr>
              <a:spLocks noChangeArrowheads="1"/>
            </p:cNvSpPr>
            <p:nvPr/>
          </p:nvSpPr>
          <p:spPr bwMode="auto">
            <a:xfrm>
              <a:off x="3491880" y="1274820"/>
              <a:ext cx="432833" cy="432834"/>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dirty="0">
                <a:latin typeface="Roboto Light"/>
              </a:endParaRPr>
            </a:p>
          </p:txBody>
        </p:sp>
      </p:grpSp>
      <p:grpSp>
        <p:nvGrpSpPr>
          <p:cNvPr id="41" name="组合 40"/>
          <p:cNvGrpSpPr/>
          <p:nvPr/>
        </p:nvGrpSpPr>
        <p:grpSpPr>
          <a:xfrm>
            <a:off x="6597513" y="4515180"/>
            <a:ext cx="432833" cy="432834"/>
            <a:chOff x="4139952" y="1274820"/>
            <a:chExt cx="432833" cy="432834"/>
          </a:xfrm>
        </p:grpSpPr>
        <p:sp>
          <p:nvSpPr>
            <p:cNvPr id="4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dirty="0">
                <a:latin typeface="Roboto Light"/>
              </a:endParaRPr>
            </a:p>
          </p:txBody>
        </p:sp>
      </p:grpSp>
      <p:sp>
        <p:nvSpPr>
          <p:cNvPr id="19" name="Rectangle 3"/>
          <p:cNvSpPr txBox="1">
            <a:spLocks noChangeArrowheads="1"/>
          </p:cNvSpPr>
          <p:nvPr/>
        </p:nvSpPr>
        <p:spPr>
          <a:xfrm>
            <a:off x="219667" y="3185978"/>
            <a:ext cx="8627745" cy="11245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sz="20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151837" y="2901302"/>
            <a:ext cx="6760522" cy="400110"/>
          </a:xfrm>
          <a:prstGeom prst="rect">
            <a:avLst/>
          </a:prstGeom>
          <a:noFill/>
        </p:spPr>
        <p:txBody>
          <a:bodyPr wrap="square" rtlCol="0">
            <a:spAutoFit/>
          </a:bodyPr>
          <a:lstStyle/>
          <a:p>
            <a:pPr algn="ctr"/>
            <a:r>
              <a:rPr lang="zh-CN" altLang="en-US" sz="2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省教育厅学生处处长  黄扬清</a:t>
            </a:r>
            <a:endParaRPr lang="zh-CN" altLang="en-US" sz="20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3" name="矩形 22"/>
          <p:cNvSpPr/>
          <p:nvPr/>
        </p:nvSpPr>
        <p:spPr>
          <a:xfrm>
            <a:off x="891712" y="189208"/>
            <a:ext cx="1771639" cy="400110"/>
          </a:xfrm>
          <a:prstGeom prst="rect">
            <a:avLst/>
          </a:prstGeom>
          <a:noFill/>
          <a:effectLst>
            <a:outerShdw blurRad="50800" dist="381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zh-CN" altLang="en-US" sz="2000" b="1" spc="50" dirty="0">
                <a:ln w="0"/>
                <a:solidFill>
                  <a:schemeClr val="bg1"/>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sym typeface="+mn-ea"/>
              </a:rPr>
              <a:t>湖南省</a:t>
            </a:r>
            <a:r>
              <a:rPr lang="zh-CN" altLang="en-US" sz="2000" b="1" spc="50" dirty="0" smtClean="0">
                <a:ln w="0"/>
                <a:solidFill>
                  <a:schemeClr val="bg1"/>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sym typeface="+mn-ea"/>
              </a:rPr>
              <a:t>教育厅</a:t>
            </a:r>
            <a:endParaRPr lang="zh-CN" altLang="en-US" sz="2000" b="1" spc="50" dirty="0">
              <a:ln w="0"/>
              <a:solidFill>
                <a:schemeClr val="bg1"/>
              </a:solidFill>
              <a:effectLst>
                <a:outerShdw blurRad="38100" dist="38100" dir="2700000" algn="tl">
                  <a:srgbClr val="000000">
                    <a:alpha val="43137"/>
                  </a:srgbClr>
                </a:outerShdw>
              </a:effectLst>
              <a:latin typeface="新宋体" panose="02010609030101010101" pitchFamily="49" charset="-122"/>
              <a:ea typeface="新宋体" panose="02010609030101010101" pitchFamily="49" charset="-122"/>
              <a:sym typeface="+mn-ea"/>
            </a:endParaRPr>
          </a:p>
        </p:txBody>
      </p:sp>
      <p:pic>
        <p:nvPicPr>
          <p:cNvPr id="26" name="图片 25" descr="微信图片_20180726084600.jpg"/>
          <p:cNvPicPr>
            <a:picLocks noChangeAspect="1"/>
          </p:cNvPicPr>
          <p:nvPr/>
        </p:nvPicPr>
        <p:blipFill>
          <a:blip r:embed="rId2" cstate="print"/>
          <a:srcRect l="19828" t="19775" r="20635" b="20473"/>
          <a:stretch>
            <a:fillRect/>
          </a:stretch>
        </p:blipFill>
        <p:spPr>
          <a:xfrm>
            <a:off x="274284" y="88915"/>
            <a:ext cx="535944" cy="537879"/>
          </a:xfrm>
          <a:prstGeom prst="ellipse">
            <a:avLst/>
          </a:prstGeom>
          <a:effectLst>
            <a:outerShdw blurRad="50800" dist="38100" algn="l" rotWithShape="0">
              <a:prstClr val="black">
                <a:alpha val="40000"/>
              </a:prstClr>
            </a:outerShdw>
          </a:effectLst>
        </p:spPr>
      </p:pic>
      <p:sp>
        <p:nvSpPr>
          <p:cNvPr id="27" name="文本框 1"/>
          <p:cNvSpPr txBox="1"/>
          <p:nvPr/>
        </p:nvSpPr>
        <p:spPr>
          <a:xfrm>
            <a:off x="2881111" y="3370943"/>
            <a:ext cx="3087227" cy="400110"/>
          </a:xfrm>
          <a:prstGeom prst="rect">
            <a:avLst/>
          </a:prstGeom>
          <a:noFill/>
        </p:spPr>
        <p:txBody>
          <a:bodyPr wrap="square" rtlCol="0">
            <a:spAutoFit/>
          </a:bodyPr>
          <a:lstStyle/>
          <a:p>
            <a:pPr algn="ctr"/>
            <a:r>
              <a:rPr lang="en-US" altLang="zh-CN" sz="2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2020</a:t>
            </a:r>
            <a:r>
              <a:rPr lang="zh-CN" altLang="en-US" sz="2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年</a:t>
            </a:r>
            <a:r>
              <a:rPr lang="en-US" altLang="zh-CN" sz="2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12</a:t>
            </a:r>
            <a:r>
              <a:rPr lang="zh-CN" altLang="en-US" sz="2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月</a:t>
            </a:r>
            <a:endParaRPr lang="zh-CN" altLang="en-US" sz="20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98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7"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8" name="TextBox 29"/>
            <p:cNvSpPr txBox="1">
              <a:spLocks noChangeArrowheads="1"/>
            </p:cNvSpPr>
            <p:nvPr/>
          </p:nvSpPr>
          <p:spPr bwMode="auto">
            <a:xfrm>
              <a:off x="740247" y="68961"/>
              <a:ext cx="5044546" cy="399562"/>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改革进展</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5" name="组合 44"/>
              <p:cNvGrpSpPr/>
              <p:nvPr/>
            </p:nvGrpSpPr>
            <p:grpSpPr bwMode="auto">
              <a:xfrm>
                <a:off x="0" y="0"/>
                <a:ext cx="576187" cy="676543"/>
                <a:chOff x="0" y="0"/>
                <a:chExt cx="576187" cy="676543"/>
              </a:xfrm>
            </p:grpSpPr>
            <p:sp>
              <p:nvSpPr>
                <p:cNvPr id="13"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14"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11" name="图片 45"/>
              <p:cNvPicPr>
                <a:picLocks noChangeAspect="1" noChangeArrowheads="1"/>
              </p:cNvPicPr>
              <p:nvPr/>
            </p:nvPicPr>
            <p:blipFill>
              <a:blip r:embed="rId2" cstate="print"/>
              <a:srcRect/>
              <a:stretch>
                <a:fillRect/>
              </a:stretch>
            </p:blipFill>
            <p:spPr bwMode="auto">
              <a:xfrm flipH="1">
                <a:off x="394503" y="184967"/>
                <a:ext cx="318948" cy="123230"/>
              </a:xfrm>
              <a:prstGeom prst="rect">
                <a:avLst/>
              </a:prstGeom>
              <a:noFill/>
              <a:ln w="9525">
                <a:noFill/>
                <a:miter lim="800000"/>
                <a:headEnd/>
                <a:tailEnd/>
              </a:ln>
            </p:spPr>
          </p:pic>
          <p:pic>
            <p:nvPicPr>
              <p:cNvPr id="12" name="图片 46"/>
              <p:cNvPicPr>
                <a:picLocks noChangeAspect="1" noChangeArrowheads="1"/>
              </p:cNvPicPr>
              <p:nvPr/>
            </p:nvPicPr>
            <p:blipFill>
              <a:blip r:embed="rId2"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7" name="AutoShape 12"/>
          <p:cNvSpPr>
            <a:spLocks noChangeArrowheads="1"/>
          </p:cNvSpPr>
          <p:nvPr/>
        </p:nvSpPr>
        <p:spPr bwMode="gray">
          <a:xfrm>
            <a:off x="601579" y="1411705"/>
            <a:ext cx="8021053" cy="3449053"/>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marL="342900" indent="-342900" algn="just">
              <a:lnSpc>
                <a:spcPts val="3800"/>
              </a:lnSpc>
              <a:spcBef>
                <a:spcPts val="600"/>
              </a:spcBef>
              <a:spcAft>
                <a:spcPts val="600"/>
              </a:spcAft>
            </a:pPr>
            <a:r>
              <a:rPr lang="en-US" altLang="zh-CN" sz="1800" b="1" dirty="0" smtClean="0">
                <a:latin typeface="微软雅黑" pitchFamily="34" charset="-122"/>
                <a:ea typeface="微软雅黑" pitchFamily="34" charset="-122"/>
              </a:rPr>
              <a:t>     2019</a:t>
            </a:r>
            <a:r>
              <a:rPr lang="zh-CN" altLang="en-US" sz="1800" b="1" dirty="0" smtClean="0">
                <a:latin typeface="微软雅黑" pitchFamily="34" charset="-122"/>
                <a:ea typeface="微软雅黑" pitchFamily="34" charset="-122"/>
              </a:rPr>
              <a:t>年</a:t>
            </a:r>
            <a:r>
              <a:rPr lang="en-US" altLang="zh-CN" sz="1800" b="1" dirty="0" smtClean="0">
                <a:latin typeface="微软雅黑" pitchFamily="34" charset="-122"/>
                <a:ea typeface="微软雅黑" pitchFamily="34" charset="-122"/>
              </a:rPr>
              <a:t>7</a:t>
            </a:r>
            <a:r>
              <a:rPr lang="zh-CN" altLang="en-US" sz="1800" b="1" dirty="0" smtClean="0">
                <a:latin typeface="微软雅黑" pitchFamily="34" charset="-122"/>
                <a:ea typeface="微软雅黑" pitchFamily="34" charset="-122"/>
              </a:rPr>
              <a:t>月，集中</a:t>
            </a:r>
            <a:r>
              <a:rPr lang="zh-CN" altLang="zh-CN" sz="1800" b="1" dirty="0" smtClean="0">
                <a:latin typeface="微软雅黑" pitchFamily="34" charset="-122"/>
                <a:ea typeface="微软雅黑" pitchFamily="34" charset="-122"/>
              </a:rPr>
              <a:t>公布</a:t>
            </a:r>
            <a:r>
              <a:rPr lang="zh-CN" altLang="en-US" sz="1800" b="1" dirty="0" smtClean="0">
                <a:latin typeface="微软雅黑" pitchFamily="34" charset="-122"/>
                <a:ea typeface="微软雅黑" pitchFamily="34" charset="-122"/>
              </a:rPr>
              <a:t>了</a:t>
            </a:r>
            <a:r>
              <a:rPr lang="en-US" altLang="zh-CN" sz="1800" b="1" dirty="0" smtClean="0">
                <a:latin typeface="微软雅黑" pitchFamily="34" charset="-122"/>
                <a:ea typeface="微软雅黑" pitchFamily="34" charset="-122"/>
              </a:rPr>
              <a:t>2021</a:t>
            </a:r>
            <a:r>
              <a:rPr lang="zh-CN" altLang="zh-CN" sz="1800" b="1" dirty="0" smtClean="0">
                <a:latin typeface="微软雅黑" pitchFamily="34" charset="-122"/>
                <a:ea typeface="微软雅黑" pitchFamily="34" charset="-122"/>
              </a:rPr>
              <a:t>年拟来我省招生的普通高校（共</a:t>
            </a:r>
            <a:r>
              <a:rPr lang="en-US" altLang="zh-CN" sz="1800" b="1" dirty="0" smtClean="0">
                <a:latin typeface="微软雅黑" pitchFamily="34" charset="-122"/>
                <a:ea typeface="微软雅黑" pitchFamily="34" charset="-122"/>
              </a:rPr>
              <a:t>1706</a:t>
            </a:r>
            <a:r>
              <a:rPr lang="zh-CN" altLang="zh-CN" sz="1800" b="1" dirty="0" smtClean="0">
                <a:latin typeface="微软雅黑" pitchFamily="34" charset="-122"/>
                <a:ea typeface="微软雅黑" pitchFamily="34" charset="-122"/>
              </a:rPr>
              <a:t>所</a:t>
            </a:r>
            <a:r>
              <a:rPr lang="zh-CN" altLang="en-US" sz="1800" b="1" dirty="0" smtClean="0">
                <a:latin typeface="微软雅黑" pitchFamily="34" charset="-122"/>
                <a:ea typeface="微软雅黑" pitchFamily="34" charset="-122"/>
              </a:rPr>
              <a:t>，</a:t>
            </a:r>
            <a:r>
              <a:rPr lang="zh-CN" altLang="zh-CN" sz="1800" b="1" dirty="0" smtClean="0">
                <a:latin typeface="微软雅黑" pitchFamily="34" charset="-122"/>
                <a:ea typeface="微软雅黑" pitchFamily="34" charset="-122"/>
              </a:rPr>
              <a:t>未包括军校、警校，该部分学校招生专业选考科目要求另行公布）</a:t>
            </a:r>
            <a:r>
              <a:rPr lang="zh-CN" altLang="en-US" sz="1800" b="1" dirty="0" smtClean="0">
                <a:latin typeface="微软雅黑" pitchFamily="34" charset="-122"/>
                <a:ea typeface="微软雅黑" pitchFamily="34" charset="-122"/>
              </a:rPr>
              <a:t>招生专业选考科目要求。</a:t>
            </a:r>
            <a:r>
              <a:rPr lang="zh-CN" altLang="zh-CN" sz="1800" b="1" dirty="0" smtClean="0">
                <a:latin typeface="微软雅黑" pitchFamily="34" charset="-122"/>
                <a:ea typeface="微软雅黑" pitchFamily="34" charset="-122"/>
              </a:rPr>
              <a:t>其中，</a:t>
            </a:r>
            <a:r>
              <a:rPr lang="zh-CN" altLang="zh-CN" sz="1800" b="1" dirty="0" smtClean="0">
                <a:solidFill>
                  <a:srgbClr val="FF0000"/>
                </a:solidFill>
                <a:latin typeface="微软雅黑" pitchFamily="34" charset="-122"/>
                <a:ea typeface="微软雅黑" pitchFamily="34" charset="-122"/>
              </a:rPr>
              <a:t>本科院校</a:t>
            </a:r>
            <a:r>
              <a:rPr lang="en-US" altLang="zh-CN" sz="1800" b="1" dirty="0" smtClean="0">
                <a:solidFill>
                  <a:srgbClr val="FF0000"/>
                </a:solidFill>
                <a:latin typeface="微软雅黑" pitchFamily="34" charset="-122"/>
                <a:ea typeface="微软雅黑" pitchFamily="34" charset="-122"/>
              </a:rPr>
              <a:t>1093</a:t>
            </a:r>
            <a:r>
              <a:rPr lang="zh-CN" altLang="zh-CN" sz="1800" b="1" dirty="0" smtClean="0">
                <a:solidFill>
                  <a:srgbClr val="FF0000"/>
                </a:solidFill>
                <a:latin typeface="微软雅黑" pitchFamily="34" charset="-122"/>
                <a:ea typeface="微软雅黑" pitchFamily="34" charset="-122"/>
              </a:rPr>
              <a:t>所，本科招生专业（类）共</a:t>
            </a:r>
            <a:r>
              <a:rPr lang="en-US" altLang="zh-CN" sz="1800" b="1" dirty="0" smtClean="0">
                <a:solidFill>
                  <a:srgbClr val="FF0000"/>
                </a:solidFill>
                <a:latin typeface="微软雅黑" pitchFamily="34" charset="-122"/>
                <a:ea typeface="微软雅黑" pitchFamily="34" charset="-122"/>
              </a:rPr>
              <a:t>27321</a:t>
            </a:r>
            <a:r>
              <a:rPr lang="zh-CN" altLang="zh-CN" sz="1800" b="1" dirty="0" smtClean="0">
                <a:solidFill>
                  <a:srgbClr val="FF0000"/>
                </a:solidFill>
                <a:latin typeface="微软雅黑" pitchFamily="34" charset="-122"/>
                <a:ea typeface="微软雅黑" pitchFamily="34" charset="-122"/>
              </a:rPr>
              <a:t>个</a:t>
            </a:r>
            <a:r>
              <a:rPr lang="zh-CN" altLang="zh-CN" sz="1800" b="1" dirty="0" smtClean="0">
                <a:latin typeface="微软雅黑" pitchFamily="34" charset="-122"/>
                <a:ea typeface="微软雅黑" pitchFamily="34" charset="-122"/>
              </a:rPr>
              <a:t>（实际招生专业以高考当年公布的为准）</a:t>
            </a:r>
            <a:r>
              <a:rPr lang="zh-CN" altLang="en-US" sz="1800" b="1" dirty="0" smtClean="0">
                <a:latin typeface="微软雅黑" pitchFamily="34" charset="-122"/>
                <a:ea typeface="微软雅黑" pitchFamily="34" charset="-122"/>
              </a:rPr>
              <a:t>。</a:t>
            </a:r>
            <a:endParaRPr lang="en-US" altLang="zh-CN" sz="1800" b="1" dirty="0" smtClean="0">
              <a:latin typeface="微软雅黑" pitchFamily="34" charset="-122"/>
              <a:ea typeface="微软雅黑" pitchFamily="34" charset="-122"/>
            </a:endParaRPr>
          </a:p>
          <a:p>
            <a:pPr marL="342900" indent="-342900" algn="just">
              <a:lnSpc>
                <a:spcPts val="3800"/>
              </a:lnSpc>
              <a:spcBef>
                <a:spcPts val="600"/>
              </a:spcBef>
              <a:spcAft>
                <a:spcPts val="600"/>
              </a:spcAft>
            </a:pPr>
            <a:r>
              <a:rPr lang="en-US" altLang="zh-CN" sz="1800" b="1" dirty="0" smtClean="0">
                <a:latin typeface="微软雅黑" pitchFamily="34" charset="-122"/>
                <a:ea typeface="微软雅黑" pitchFamily="34" charset="-122"/>
              </a:rPr>
              <a:t>      </a:t>
            </a:r>
            <a:r>
              <a:rPr lang="zh-CN" altLang="en-US" sz="1800" b="1" dirty="0" smtClean="0">
                <a:latin typeface="微软雅黑" pitchFamily="34" charset="-122"/>
                <a:ea typeface="微软雅黑" pitchFamily="34" charset="-122"/>
              </a:rPr>
              <a:t>根据高校招生专业选考科目要求，结合学生本人的兴趣、爱好和特长，引导</a:t>
            </a:r>
            <a:r>
              <a:rPr lang="en-US" altLang="zh-CN" sz="1800" b="1" dirty="0" smtClean="0">
                <a:latin typeface="微软雅黑" pitchFamily="34" charset="-122"/>
                <a:ea typeface="微软雅黑" pitchFamily="34" charset="-122"/>
              </a:rPr>
              <a:t>2018</a:t>
            </a:r>
            <a:r>
              <a:rPr lang="zh-CN" altLang="en-US" sz="1800" b="1" dirty="0" smtClean="0">
                <a:latin typeface="微软雅黑" pitchFamily="34" charset="-122"/>
                <a:ea typeface="微软雅黑" pitchFamily="34" charset="-122"/>
              </a:rPr>
              <a:t>年入学的高一学生合理选科。</a:t>
            </a:r>
            <a:endParaRPr lang="zh-CN" altLang="zh-CN" sz="1800" b="1" dirty="0" smtClean="0">
              <a:latin typeface="微软雅黑" pitchFamily="34" charset="-122"/>
              <a:ea typeface="微软雅黑" pitchFamily="34" charset="-122"/>
            </a:endParaRPr>
          </a:p>
        </p:txBody>
      </p:sp>
    </p:spTree>
    <p:extLst>
      <p:ext uri="{BB962C8B-B14F-4D97-AF65-F5344CB8AC3E}">
        <p14:creationId xmlns:p14="http://schemas.microsoft.com/office/powerpoint/2010/main" xmlns="" val="296776334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98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pic>
        <p:nvPicPr>
          <p:cNvPr id="1026" name="Picture 2"/>
          <p:cNvPicPr>
            <a:picLocks noChangeAspect="1" noChangeArrowheads="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extLst>
      <p:ext uri="{BB962C8B-B14F-4D97-AF65-F5344CB8AC3E}">
        <p14:creationId xmlns:p14="http://schemas.microsoft.com/office/powerpoint/2010/main" xmlns="" val="385597291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1200" b="1" dirty="0"/>
          </a:p>
        </p:txBody>
      </p:sp>
      <p:pic>
        <p:nvPicPr>
          <p:cNvPr id="2" name="Picture 2"/>
          <p:cNvPicPr>
            <a:picLocks noChangeAspect="1" noChangeArrowheads="1"/>
          </p:cNvPicPr>
          <p:nvPr/>
        </p:nvPicPr>
        <p:blipFill>
          <a:blip r:embed="rId2" cstate="print"/>
          <a:srcRect/>
          <a:stretch>
            <a:fillRect/>
          </a:stretch>
        </p:blipFill>
        <p:spPr bwMode="auto">
          <a:xfrm>
            <a:off x="0" y="608395"/>
            <a:ext cx="9144000" cy="4535105"/>
          </a:xfrm>
          <a:prstGeom prst="rect">
            <a:avLst/>
          </a:prstGeom>
          <a:noFill/>
          <a:ln w="9525">
            <a:noFill/>
            <a:miter lim="800000"/>
            <a:headEnd/>
            <a:tailEnd/>
          </a:ln>
        </p:spPr>
      </p:pic>
      <p:sp>
        <p:nvSpPr>
          <p:cNvPr id="6" name="TextBox 5"/>
          <p:cNvSpPr txBox="1"/>
          <p:nvPr/>
        </p:nvSpPr>
        <p:spPr>
          <a:xfrm>
            <a:off x="1281107" y="115747"/>
            <a:ext cx="6840335" cy="400110"/>
          </a:xfrm>
          <a:prstGeom prst="rect">
            <a:avLst/>
          </a:prstGeom>
          <a:noFill/>
        </p:spPr>
        <p:txBody>
          <a:bodyPr wrap="none" rtlCol="0">
            <a:spAutoFit/>
          </a:bodyPr>
          <a:lstStyle/>
          <a:p>
            <a:pPr algn="ctr"/>
            <a:r>
              <a:rPr lang="zh-CN" altLang="en-US" sz="2000" b="1" dirty="0" smtClean="0">
                <a:solidFill>
                  <a:schemeClr val="bg1"/>
                </a:solidFill>
                <a:latin typeface="微软雅黑" pitchFamily="34" charset="-122"/>
                <a:ea typeface="微软雅黑" pitchFamily="34" charset="-122"/>
              </a:rPr>
              <a:t>全省</a:t>
            </a:r>
            <a:r>
              <a:rPr lang="en-US" altLang="zh-CN" sz="2000" b="1" dirty="0" smtClean="0">
                <a:solidFill>
                  <a:schemeClr val="bg1"/>
                </a:solidFill>
                <a:latin typeface="微软雅黑" pitchFamily="34" charset="-122"/>
                <a:ea typeface="微软雅黑" pitchFamily="34" charset="-122"/>
              </a:rPr>
              <a:t>2018</a:t>
            </a:r>
            <a:r>
              <a:rPr lang="zh-CN" altLang="en-US" sz="2000" b="1" dirty="0" smtClean="0">
                <a:solidFill>
                  <a:schemeClr val="bg1"/>
                </a:solidFill>
                <a:latin typeface="微软雅黑" pitchFamily="34" charset="-122"/>
                <a:ea typeface="微软雅黑" pitchFamily="34" charset="-122"/>
              </a:rPr>
              <a:t>级高中一年级学生选科情况统计（</a:t>
            </a:r>
            <a:r>
              <a:rPr lang="en-US" altLang="zh-CN" sz="2000" b="1" dirty="0" smtClean="0">
                <a:solidFill>
                  <a:schemeClr val="bg1"/>
                </a:solidFill>
                <a:latin typeface="微软雅黑" pitchFamily="34" charset="-122"/>
                <a:ea typeface="微软雅黑" pitchFamily="34" charset="-122"/>
              </a:rPr>
              <a:t>2019</a:t>
            </a:r>
            <a:r>
              <a:rPr lang="zh-CN" altLang="en-US" sz="2000" b="1" dirty="0" smtClean="0">
                <a:solidFill>
                  <a:schemeClr val="bg1"/>
                </a:solidFill>
                <a:latin typeface="微软雅黑" pitchFamily="34" charset="-122"/>
                <a:ea typeface="微软雅黑" pitchFamily="34" charset="-122"/>
              </a:rPr>
              <a:t>年统计）</a:t>
            </a:r>
            <a:endParaRPr lang="zh-CN" altLang="en-US" sz="2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330107315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778"/>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877564"/>
            <a:chOff x="0" y="1"/>
            <a:chExt cx="5905369" cy="782426"/>
          </a:xfrm>
        </p:grpSpPr>
        <p:sp>
          <p:nvSpPr>
            <p:cNvPr id="7"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8" name="TextBox 29"/>
            <p:cNvSpPr txBox="1">
              <a:spLocks noChangeArrowheads="1"/>
            </p:cNvSpPr>
            <p:nvPr/>
          </p:nvSpPr>
          <p:spPr bwMode="auto">
            <a:xfrm>
              <a:off x="740247" y="68961"/>
              <a:ext cx="5044546" cy="713466"/>
            </a:xfrm>
            <a:prstGeom prst="rect">
              <a:avLst/>
            </a:prstGeom>
            <a:noFill/>
            <a:ln w="9525">
              <a:noFill/>
              <a:miter lim="800000"/>
              <a:headEnd/>
              <a:tailEnd/>
            </a:ln>
          </p:spPr>
          <p:txBody>
            <a:bodyPr wrap="square">
              <a:spAutoFit/>
            </a:bodyPr>
            <a:lstStyle/>
            <a:p>
              <a:r>
                <a:rPr lang="en-US" altLang="zh-CN"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2021</a:t>
              </a:r>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年高考考生选科情况</a:t>
              </a:r>
            </a:p>
            <a:p>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5" name="组合 44"/>
              <p:cNvGrpSpPr/>
              <p:nvPr/>
            </p:nvGrpSpPr>
            <p:grpSpPr bwMode="auto">
              <a:xfrm>
                <a:off x="0" y="0"/>
                <a:ext cx="576187" cy="676543"/>
                <a:chOff x="0" y="0"/>
                <a:chExt cx="576187" cy="676543"/>
              </a:xfrm>
            </p:grpSpPr>
            <p:sp>
              <p:nvSpPr>
                <p:cNvPr id="13"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14"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11" name="图片 45"/>
              <p:cNvPicPr>
                <a:picLocks noChangeAspect="1" noChangeArrowheads="1"/>
              </p:cNvPicPr>
              <p:nvPr/>
            </p:nvPicPr>
            <p:blipFill>
              <a:blip r:embed="rId2" cstate="print"/>
              <a:srcRect/>
              <a:stretch>
                <a:fillRect/>
              </a:stretch>
            </p:blipFill>
            <p:spPr bwMode="auto">
              <a:xfrm flipH="1">
                <a:off x="394503" y="184967"/>
                <a:ext cx="318948" cy="123230"/>
              </a:xfrm>
              <a:prstGeom prst="rect">
                <a:avLst/>
              </a:prstGeom>
              <a:noFill/>
              <a:ln w="9525">
                <a:noFill/>
                <a:miter lim="800000"/>
                <a:headEnd/>
                <a:tailEnd/>
              </a:ln>
            </p:spPr>
          </p:pic>
          <p:pic>
            <p:nvPicPr>
              <p:cNvPr id="12" name="图片 46"/>
              <p:cNvPicPr>
                <a:picLocks noChangeAspect="1" noChangeArrowheads="1"/>
              </p:cNvPicPr>
              <p:nvPr/>
            </p:nvPicPr>
            <p:blipFill>
              <a:blip r:embed="rId2"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6" name="AutoShape 12"/>
          <p:cNvSpPr>
            <a:spLocks noChangeArrowheads="1"/>
          </p:cNvSpPr>
          <p:nvPr/>
        </p:nvSpPr>
        <p:spPr bwMode="gray">
          <a:xfrm>
            <a:off x="288151" y="1301543"/>
            <a:ext cx="8755957" cy="1833544"/>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nSpc>
                <a:spcPct val="150000"/>
              </a:lnSpc>
            </a:pPr>
            <a:r>
              <a:rPr lang="en-US" altLang="zh-CN" sz="1900" b="1" dirty="0" smtClean="0">
                <a:latin typeface="微软雅黑" pitchFamily="34" charset="-122"/>
                <a:ea typeface="微软雅黑" pitchFamily="34" charset="-122"/>
              </a:rPr>
              <a:t>2021</a:t>
            </a:r>
            <a:r>
              <a:rPr lang="zh-CN" altLang="en-US" sz="1900" b="1" dirty="0" smtClean="0">
                <a:latin typeface="微软雅黑" pitchFamily="34" charset="-122"/>
                <a:ea typeface="微软雅黑" pitchFamily="34" charset="-122"/>
              </a:rPr>
              <a:t>年高考报名工作已于</a:t>
            </a:r>
            <a:r>
              <a:rPr lang="en-US" altLang="zh-CN" sz="1900" b="1" dirty="0" smtClean="0">
                <a:latin typeface="微软雅黑" pitchFamily="34" charset="-122"/>
                <a:ea typeface="微软雅黑" pitchFamily="34" charset="-122"/>
              </a:rPr>
              <a:t>11</a:t>
            </a:r>
            <a:r>
              <a:rPr lang="zh-CN" altLang="en-US" sz="1900" b="1" dirty="0" smtClean="0">
                <a:latin typeface="微软雅黑" pitchFamily="34" charset="-122"/>
                <a:ea typeface="微软雅黑" pitchFamily="34" charset="-122"/>
              </a:rPr>
              <a:t>月下旬结束，全省</a:t>
            </a:r>
            <a:r>
              <a:rPr lang="en-US" altLang="zh-CN" sz="1900" b="1" dirty="0" smtClean="0">
                <a:latin typeface="微软雅黑" pitchFamily="34" charset="-122"/>
                <a:ea typeface="微软雅黑" pitchFamily="34" charset="-122"/>
              </a:rPr>
              <a:t>2021</a:t>
            </a:r>
            <a:r>
              <a:rPr lang="zh-CN" altLang="en-US" sz="1900" b="1" dirty="0" smtClean="0">
                <a:latin typeface="微软雅黑" pitchFamily="34" charset="-122"/>
                <a:ea typeface="微软雅黑" pitchFamily="34" charset="-122"/>
              </a:rPr>
              <a:t>年高考报名人数达到</a:t>
            </a:r>
            <a:r>
              <a:rPr lang="en-US" altLang="zh-CN" sz="1900" b="1" dirty="0" smtClean="0">
                <a:latin typeface="微软雅黑" pitchFamily="34" charset="-122"/>
                <a:ea typeface="微软雅黑" pitchFamily="34" charset="-122"/>
              </a:rPr>
              <a:t>56.84</a:t>
            </a:r>
            <a:r>
              <a:rPr lang="zh-CN" altLang="en-US" sz="1900" b="1" dirty="0" smtClean="0">
                <a:latin typeface="微软雅黑" pitchFamily="34" charset="-122"/>
                <a:ea typeface="微软雅黑" pitchFamily="34" charset="-122"/>
              </a:rPr>
              <a:t>万，较上年增加了约</a:t>
            </a:r>
            <a:r>
              <a:rPr lang="en-US" altLang="zh-CN" sz="1900" b="1" dirty="0" smtClean="0">
                <a:latin typeface="微软雅黑" pitchFamily="34" charset="-122"/>
                <a:ea typeface="微软雅黑" pitchFamily="34" charset="-122"/>
              </a:rPr>
              <a:t>3</a:t>
            </a:r>
            <a:r>
              <a:rPr lang="zh-CN" altLang="en-US" sz="1900" b="1" dirty="0" smtClean="0">
                <a:latin typeface="微软雅黑" pitchFamily="34" charset="-122"/>
                <a:ea typeface="微软雅黑" pitchFamily="34" charset="-122"/>
              </a:rPr>
              <a:t>万人。</a:t>
            </a:r>
            <a:endParaRPr lang="en-US" altLang="zh-CN" sz="1900" b="1" dirty="0" smtClean="0">
              <a:latin typeface="微软雅黑" pitchFamily="34" charset="-122"/>
              <a:ea typeface="微软雅黑" pitchFamily="34" charset="-122"/>
            </a:endParaRPr>
          </a:p>
          <a:p>
            <a:pPr>
              <a:lnSpc>
                <a:spcPct val="150000"/>
              </a:lnSpc>
            </a:pPr>
            <a:r>
              <a:rPr lang="zh-CN" altLang="en-US" sz="1900" b="1" dirty="0" smtClean="0">
                <a:latin typeface="微软雅黑" pitchFamily="34" charset="-122"/>
                <a:ea typeface="微软雅黑" pitchFamily="34" charset="-122"/>
              </a:rPr>
              <a:t>根据报考统计，</a:t>
            </a:r>
            <a:r>
              <a:rPr lang="zh-CN" altLang="en-US" sz="1900" b="1" dirty="0" smtClean="0">
                <a:solidFill>
                  <a:srgbClr val="FF0000"/>
                </a:solidFill>
                <a:latin typeface="微软雅黑" pitchFamily="34" charset="-122"/>
                <a:ea typeface="微软雅黑" pitchFamily="34" charset="-122"/>
              </a:rPr>
              <a:t>再选科目选考均衡（化学</a:t>
            </a:r>
            <a:r>
              <a:rPr lang="en-US" altLang="zh-CN" sz="1900" b="1" dirty="0" smtClean="0">
                <a:solidFill>
                  <a:srgbClr val="FF0000"/>
                </a:solidFill>
                <a:latin typeface="微软雅黑" pitchFamily="34" charset="-122"/>
                <a:ea typeface="微软雅黑" pitchFamily="34" charset="-122"/>
              </a:rPr>
              <a:t>18.7</a:t>
            </a:r>
            <a:r>
              <a:rPr lang="zh-CN" altLang="en-US" sz="1900" b="1" dirty="0" smtClean="0">
                <a:solidFill>
                  <a:srgbClr val="FF0000"/>
                </a:solidFill>
                <a:latin typeface="微软雅黑" pitchFamily="34" charset="-122"/>
                <a:ea typeface="微软雅黑" pitchFamily="34" charset="-122"/>
              </a:rPr>
              <a:t>万、生物</a:t>
            </a:r>
            <a:r>
              <a:rPr lang="en-US" altLang="zh-CN" sz="1900" b="1" dirty="0" smtClean="0">
                <a:solidFill>
                  <a:srgbClr val="FF0000"/>
                </a:solidFill>
                <a:latin typeface="微软雅黑" pitchFamily="34" charset="-122"/>
                <a:ea typeface="微软雅黑" pitchFamily="34" charset="-122"/>
              </a:rPr>
              <a:t>26.8</a:t>
            </a:r>
            <a:r>
              <a:rPr lang="zh-CN" altLang="en-US" sz="1900" b="1" dirty="0" smtClean="0">
                <a:solidFill>
                  <a:srgbClr val="FF0000"/>
                </a:solidFill>
                <a:latin typeface="微软雅黑" pitchFamily="34" charset="-122"/>
                <a:ea typeface="微软雅黑" pitchFamily="34" charset="-122"/>
              </a:rPr>
              <a:t>万、政治</a:t>
            </a:r>
            <a:r>
              <a:rPr lang="en-US" altLang="zh-CN" sz="1900" b="1" dirty="0" smtClean="0">
                <a:solidFill>
                  <a:srgbClr val="FF0000"/>
                </a:solidFill>
                <a:latin typeface="微软雅黑" pitchFamily="34" charset="-122"/>
                <a:ea typeface="微软雅黑" pitchFamily="34" charset="-122"/>
              </a:rPr>
              <a:t>19.1</a:t>
            </a:r>
            <a:r>
              <a:rPr lang="zh-CN" altLang="en-US" sz="1900" b="1" dirty="0" smtClean="0">
                <a:solidFill>
                  <a:srgbClr val="FF0000"/>
                </a:solidFill>
                <a:latin typeface="微软雅黑" pitchFamily="34" charset="-122"/>
                <a:ea typeface="微软雅黑" pitchFamily="34" charset="-122"/>
              </a:rPr>
              <a:t>万、地理</a:t>
            </a:r>
            <a:r>
              <a:rPr lang="en-US" altLang="zh-CN" sz="1900" b="1" dirty="0" smtClean="0">
                <a:solidFill>
                  <a:srgbClr val="FF0000"/>
                </a:solidFill>
                <a:latin typeface="微软雅黑" pitchFamily="34" charset="-122"/>
                <a:ea typeface="微软雅黑" pitchFamily="34" charset="-122"/>
              </a:rPr>
              <a:t>25.8</a:t>
            </a:r>
            <a:r>
              <a:rPr lang="zh-CN" altLang="en-US" sz="1900" b="1" dirty="0" smtClean="0">
                <a:solidFill>
                  <a:srgbClr val="FF0000"/>
                </a:solidFill>
                <a:latin typeface="微软雅黑" pitchFamily="34" charset="-122"/>
                <a:ea typeface="微软雅黑" pitchFamily="34" charset="-122"/>
              </a:rPr>
              <a:t>万），没有出现选考人数明显偏少科目，不需启动托底保障机制。</a:t>
            </a:r>
            <a:endParaRPr lang="en-US" altLang="zh-CN" sz="1400" b="1" dirty="0" smtClean="0">
              <a:solidFill>
                <a:srgbClr val="FF0000"/>
              </a:solidFill>
              <a:latin typeface="微软雅黑" pitchFamily="34" charset="-122"/>
              <a:ea typeface="微软雅黑" pitchFamily="34" charset="-122"/>
            </a:endParaRPr>
          </a:p>
        </p:txBody>
      </p:sp>
      <p:graphicFrame>
        <p:nvGraphicFramePr>
          <p:cNvPr id="17" name="表格 16"/>
          <p:cNvGraphicFramePr>
            <a:graphicFrameLocks noGrp="1"/>
          </p:cNvGraphicFramePr>
          <p:nvPr>
            <p:extLst>
              <p:ext uri="{D42A27DB-BD31-4B8C-83A1-F6EECF244321}">
                <p14:modId xmlns:p14="http://schemas.microsoft.com/office/powerpoint/2010/main" xmlns="" val="4293084386"/>
              </p:ext>
            </p:extLst>
          </p:nvPr>
        </p:nvGraphicFramePr>
        <p:xfrm>
          <a:off x="1021872" y="3252651"/>
          <a:ext cx="6871855" cy="1468802"/>
        </p:xfrm>
        <a:graphic>
          <a:graphicData uri="http://schemas.openxmlformats.org/drawingml/2006/table">
            <a:tbl>
              <a:tblPr firstRow="1" bandRow="1">
                <a:tableStyleId>{5C22544A-7EE6-4342-B048-85BDC9FD1C3A}</a:tableStyleId>
              </a:tblPr>
              <a:tblGrid>
                <a:gridCol w="1877291"/>
                <a:gridCol w="1212272"/>
                <a:gridCol w="1378528"/>
                <a:gridCol w="1212272"/>
                <a:gridCol w="1191492"/>
              </a:tblGrid>
              <a:tr h="469878">
                <a:tc rowSpan="2">
                  <a:txBody>
                    <a:bodyPr/>
                    <a:lstStyle/>
                    <a:p>
                      <a:pPr algn="ctr"/>
                      <a:r>
                        <a:rPr lang="zh-CN" altLang="en-US" sz="1400" b="1" dirty="0" smtClean="0">
                          <a:latin typeface="微软雅黑" pitchFamily="34" charset="-122"/>
                          <a:ea typeface="微软雅黑" pitchFamily="34" charset="-122"/>
                        </a:rPr>
                        <a:t>已填报选考人数</a:t>
                      </a:r>
                      <a:endParaRPr lang="zh-CN" altLang="en-US" sz="1400" b="1" dirty="0">
                        <a:latin typeface="微软雅黑" pitchFamily="34" charset="-122"/>
                        <a:ea typeface="微软雅黑" pitchFamily="34" charset="-122"/>
                      </a:endParaRPr>
                    </a:p>
                  </a:txBody>
                  <a:tcPr anchor="ctr"/>
                </a:tc>
                <a:tc gridSpan="2">
                  <a:txBody>
                    <a:bodyPr/>
                    <a:lstStyle/>
                    <a:p>
                      <a:pPr algn="ctr"/>
                      <a:r>
                        <a:rPr lang="zh-CN" altLang="en-US" sz="1400" b="1" dirty="0" smtClean="0">
                          <a:latin typeface="微软雅黑" pitchFamily="34" charset="-122"/>
                          <a:ea typeface="微软雅黑" pitchFamily="34" charset="-122"/>
                        </a:rPr>
                        <a:t>首选物理</a:t>
                      </a:r>
                      <a:endParaRPr lang="zh-CN" altLang="en-US" sz="1400" b="1" dirty="0">
                        <a:latin typeface="微软雅黑" pitchFamily="34" charset="-122"/>
                        <a:ea typeface="微软雅黑" pitchFamily="34" charset="-122"/>
                      </a:endParaRPr>
                    </a:p>
                  </a:txBody>
                  <a:tcPr anchor="ctr"/>
                </a:tc>
                <a:tc hMerge="1">
                  <a:txBody>
                    <a:bodyPr/>
                    <a:lstStyle/>
                    <a:p>
                      <a:endParaRPr lang="zh-CN" altLang="en-US" dirty="0"/>
                    </a:p>
                  </a:txBody>
                  <a:tcPr/>
                </a:tc>
                <a:tc gridSpan="2">
                  <a:txBody>
                    <a:bodyPr/>
                    <a:lstStyle/>
                    <a:p>
                      <a:pPr algn="ctr"/>
                      <a:r>
                        <a:rPr lang="zh-CN" altLang="en-US" sz="1400" b="1" dirty="0" smtClean="0">
                          <a:latin typeface="微软雅黑" pitchFamily="34" charset="-122"/>
                          <a:ea typeface="微软雅黑" pitchFamily="34" charset="-122"/>
                        </a:rPr>
                        <a:t>首选历史</a:t>
                      </a:r>
                      <a:endParaRPr lang="zh-CN" altLang="en-US" sz="1400" b="1" dirty="0">
                        <a:latin typeface="微软雅黑" pitchFamily="34" charset="-122"/>
                        <a:ea typeface="微软雅黑" pitchFamily="34" charset="-122"/>
                      </a:endParaRPr>
                    </a:p>
                  </a:txBody>
                  <a:tcPr anchor="ctr"/>
                </a:tc>
                <a:tc hMerge="1">
                  <a:txBody>
                    <a:bodyPr/>
                    <a:lstStyle/>
                    <a:p>
                      <a:endParaRPr lang="zh-CN" altLang="en-US" dirty="0"/>
                    </a:p>
                  </a:txBody>
                  <a:tcPr/>
                </a:tc>
              </a:tr>
              <a:tr h="499462">
                <a:tc vMerge="1">
                  <a:txBody>
                    <a:bodyPr/>
                    <a:lstStyle/>
                    <a:p>
                      <a:endParaRPr lang="zh-CN" altLang="en-US" dirty="0"/>
                    </a:p>
                  </a:txBody>
                  <a:tcPr/>
                </a:tc>
                <a:tc>
                  <a:txBody>
                    <a:bodyPr/>
                    <a:lstStyle/>
                    <a:p>
                      <a:pPr algn="ctr"/>
                      <a:r>
                        <a:rPr lang="zh-CN" altLang="en-US" sz="1400" b="1" dirty="0" smtClean="0"/>
                        <a:t>人数</a:t>
                      </a:r>
                      <a:endParaRPr lang="zh-CN" altLang="en-US" sz="1400" b="1" dirty="0"/>
                    </a:p>
                  </a:txBody>
                  <a:tcPr anchor="ctr"/>
                </a:tc>
                <a:tc>
                  <a:txBody>
                    <a:bodyPr/>
                    <a:lstStyle/>
                    <a:p>
                      <a:pPr algn="ctr"/>
                      <a:r>
                        <a:rPr lang="zh-CN" altLang="en-US" sz="1400" b="1" dirty="0" smtClean="0"/>
                        <a:t>比例</a:t>
                      </a:r>
                      <a:endParaRPr lang="zh-CN" altLang="en-US" sz="1400" b="1" dirty="0"/>
                    </a:p>
                  </a:txBody>
                  <a:tcPr anchor="ctr"/>
                </a:tc>
                <a:tc>
                  <a:txBody>
                    <a:bodyPr/>
                    <a:lstStyle/>
                    <a:p>
                      <a:pPr algn="ctr"/>
                      <a:r>
                        <a:rPr lang="zh-CN" altLang="en-US" sz="1400" b="1" dirty="0" smtClean="0"/>
                        <a:t>人数</a:t>
                      </a:r>
                      <a:endParaRPr lang="zh-CN" altLang="en-US" sz="1400" b="1" dirty="0"/>
                    </a:p>
                  </a:txBody>
                  <a:tcPr anchor="ctr"/>
                </a:tc>
                <a:tc>
                  <a:txBody>
                    <a:bodyPr/>
                    <a:lstStyle/>
                    <a:p>
                      <a:pPr algn="ctr"/>
                      <a:r>
                        <a:rPr lang="zh-CN" altLang="en-US" sz="1400" b="1" dirty="0" smtClean="0"/>
                        <a:t>比例</a:t>
                      </a:r>
                      <a:endParaRPr lang="zh-CN" altLang="en-US" sz="1400" b="1" dirty="0"/>
                    </a:p>
                  </a:txBody>
                  <a:tcPr anchor="ctr"/>
                </a:tc>
              </a:tr>
              <a:tr h="499462">
                <a:tc>
                  <a:txBody>
                    <a:bodyPr/>
                    <a:lstStyle/>
                    <a:p>
                      <a:pPr algn="ctr"/>
                      <a:r>
                        <a:rPr lang="en-US" altLang="zh-CN" sz="1400" b="1" dirty="0" smtClean="0"/>
                        <a:t>452272</a:t>
                      </a:r>
                      <a:endParaRPr lang="zh-CN" altLang="en-US" sz="1400" b="1" dirty="0"/>
                    </a:p>
                  </a:txBody>
                  <a:tcPr anchor="ctr"/>
                </a:tc>
                <a:tc>
                  <a:txBody>
                    <a:bodyPr/>
                    <a:lstStyle/>
                    <a:p>
                      <a:pPr algn="ctr"/>
                      <a:r>
                        <a:rPr lang="en-US" altLang="zh-CN" sz="1400" b="1" dirty="0" smtClean="0"/>
                        <a:t>232086</a:t>
                      </a:r>
                      <a:endParaRPr lang="zh-CN" altLang="en-US" sz="1400" b="1" dirty="0"/>
                    </a:p>
                  </a:txBody>
                  <a:tcPr anchor="ctr"/>
                </a:tc>
                <a:tc>
                  <a:txBody>
                    <a:bodyPr/>
                    <a:lstStyle/>
                    <a:p>
                      <a:pPr algn="ctr"/>
                      <a:r>
                        <a:rPr lang="en-US" altLang="zh-CN" sz="1400" b="1" dirty="0" smtClean="0"/>
                        <a:t>51.32%</a:t>
                      </a:r>
                      <a:endParaRPr lang="zh-CN" altLang="en-US" sz="1400" b="1" dirty="0"/>
                    </a:p>
                  </a:txBody>
                  <a:tcPr anchor="ctr"/>
                </a:tc>
                <a:tc>
                  <a:txBody>
                    <a:bodyPr/>
                    <a:lstStyle/>
                    <a:p>
                      <a:pPr algn="ctr"/>
                      <a:r>
                        <a:rPr lang="en-US" altLang="zh-CN" sz="1400" b="1" dirty="0" smtClean="0"/>
                        <a:t>220186</a:t>
                      </a:r>
                      <a:endParaRPr lang="zh-CN" altLang="en-US" sz="1400" b="1" dirty="0"/>
                    </a:p>
                  </a:txBody>
                  <a:tcPr anchor="ctr"/>
                </a:tc>
                <a:tc>
                  <a:txBody>
                    <a:bodyPr/>
                    <a:lstStyle/>
                    <a:p>
                      <a:pPr algn="ctr"/>
                      <a:r>
                        <a:rPr lang="en-US" altLang="zh-CN" sz="1400" b="1" dirty="0" smtClean="0"/>
                        <a:t>48.68%</a:t>
                      </a:r>
                      <a:endParaRPr lang="zh-CN" altLang="en-US" sz="1400" b="1" dirty="0"/>
                    </a:p>
                  </a:txBody>
                  <a:tcPr anchor="ctr"/>
                </a:tc>
              </a:tr>
            </a:tbl>
          </a:graphicData>
        </a:graphic>
      </p:graphicFrame>
    </p:spTree>
    <p:extLst>
      <p:ext uri="{BB962C8B-B14F-4D97-AF65-F5344CB8AC3E}">
        <p14:creationId xmlns:p14="http://schemas.microsoft.com/office/powerpoint/2010/main" xmlns="" val="16579196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48" y="-1303"/>
            <a:ext cx="9144000" cy="1480382"/>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湖南高考综合改革落地方案</a:t>
            </a:r>
            <a:r>
              <a:rPr lang="zh-CN" altLang="zh-CN" sz="36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解读</a:t>
            </a:r>
            <a:endParaRPr lang="zh-CN" altLang="en-US" sz="3600" b="1" dirty="0">
              <a:effectLst>
                <a:outerShdw blurRad="38100" dist="38100" dir="2700000" algn="tl">
                  <a:srgbClr val="000000">
                    <a:alpha val="43137"/>
                  </a:srgbClr>
                </a:outerShdw>
              </a:effectLst>
            </a:endParaRPr>
          </a:p>
        </p:txBody>
      </p:sp>
      <p:grpSp>
        <p:nvGrpSpPr>
          <p:cNvPr id="2" name="组合 2"/>
          <p:cNvGrpSpPr/>
          <p:nvPr/>
        </p:nvGrpSpPr>
        <p:grpSpPr>
          <a:xfrm>
            <a:off x="3292123" y="1516908"/>
            <a:ext cx="5316484" cy="645908"/>
            <a:chOff x="3874761" y="797074"/>
            <a:chExt cx="6095237" cy="1030908"/>
          </a:xfrm>
        </p:grpSpPr>
        <p:sp>
          <p:nvSpPr>
            <p:cNvPr id="9" name="Freeform 11"/>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grpSp>
          <p:nvGrpSpPr>
            <p:cNvPr id="3" name="组合 1"/>
            <p:cNvGrpSpPr/>
            <p:nvPr/>
          </p:nvGrpSpPr>
          <p:grpSpPr>
            <a:xfrm>
              <a:off x="3874761" y="797074"/>
              <a:ext cx="6095237" cy="1030908"/>
              <a:chOff x="3874761" y="797074"/>
              <a:chExt cx="6095237" cy="1030908"/>
            </a:xfrm>
          </p:grpSpPr>
          <p:sp>
            <p:nvSpPr>
              <p:cNvPr id="15" name="Freeform 10"/>
              <p:cNvSpPr/>
              <p:nvPr/>
            </p:nvSpPr>
            <p:spPr bwMode="auto">
              <a:xfrm>
                <a:off x="3874761" y="863749"/>
                <a:ext cx="6095237" cy="964233"/>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68562" tIns="34281" rIns="68562" bIns="34281"/>
              <a:lstStyle/>
              <a:p>
                <a:endParaRPr lang="zh-CN" altLang="en-US"/>
              </a:p>
            </p:txBody>
          </p:sp>
          <p:sp>
            <p:nvSpPr>
              <p:cNvPr id="16" name="Rectangle 12"/>
              <p:cNvSpPr>
                <a:spLocks noChangeArrowheads="1"/>
              </p:cNvSpPr>
              <p:nvPr/>
            </p:nvSpPr>
            <p:spPr bwMode="auto">
              <a:xfrm>
                <a:off x="4061620" y="797074"/>
                <a:ext cx="540333" cy="899951"/>
              </a:xfrm>
              <a:prstGeom prst="rect">
                <a:avLst/>
              </a:prstGeom>
              <a:solidFill>
                <a:srgbClr val="0070C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TextBox 105"/>
              <p:cNvSpPr txBox="1">
                <a:spLocks noChangeArrowheads="1"/>
              </p:cNvSpPr>
              <p:nvPr/>
            </p:nvSpPr>
            <p:spPr bwMode="auto">
              <a:xfrm>
                <a:off x="4664363" y="924254"/>
                <a:ext cx="4747285" cy="817869"/>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latin typeface="微软雅黑" panose="020B0503020204020204" pitchFamily="34" charset="-122"/>
                    <a:ea typeface="微软雅黑" panose="020B0503020204020204" pitchFamily="34" charset="-122"/>
                  </a:rPr>
                  <a:t>湖南高考综合改革背景及进展</a:t>
                </a:r>
                <a:endParaRPr lang="zh-CN" altLang="en-US" sz="2400" b="1" dirty="0">
                  <a:latin typeface="微软雅黑" panose="020B0503020204020204" pitchFamily="34" charset="-122"/>
                  <a:ea typeface="微软雅黑" panose="020B0503020204020204" pitchFamily="34" charset="-122"/>
                </a:endParaRPr>
              </a:p>
            </p:txBody>
          </p:sp>
          <p:sp>
            <p:nvSpPr>
              <p:cNvPr id="19" name="TextBox 106"/>
              <p:cNvSpPr txBox="1">
                <a:spLocks noChangeArrowheads="1"/>
              </p:cNvSpPr>
              <p:nvPr/>
            </p:nvSpPr>
            <p:spPr bwMode="auto">
              <a:xfrm>
                <a:off x="4158821" y="875183"/>
                <a:ext cx="399499" cy="791131"/>
              </a:xfrm>
              <a:prstGeom prst="rect">
                <a:avLst/>
              </a:prstGeom>
              <a:noFill/>
              <a:ln>
                <a:noFill/>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zh-CN" altLang="en-US"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5" name="组合 30"/>
          <p:cNvGrpSpPr>
            <a:grpSpLocks noChangeAspect="1"/>
          </p:cNvGrpSpPr>
          <p:nvPr/>
        </p:nvGrpSpPr>
        <p:grpSpPr>
          <a:xfrm>
            <a:off x="368061" y="1726322"/>
            <a:ext cx="2880000" cy="2645409"/>
            <a:chOff x="-138418" y="1726322"/>
            <a:chExt cx="3113798" cy="2860163"/>
          </a:xfrm>
        </p:grpSpPr>
        <p:sp>
          <p:nvSpPr>
            <p:cNvPr id="35" name="KSO_Shape"/>
            <p:cNvSpPr>
              <a:spLocks noChangeAspect="1"/>
            </p:cNvSpPr>
            <p:nvPr/>
          </p:nvSpPr>
          <p:spPr bwMode="auto">
            <a:xfrm>
              <a:off x="-138418" y="1726322"/>
              <a:ext cx="2880000" cy="2860163"/>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0070C0"/>
            </a:solidFill>
            <a:ln>
              <a:noFill/>
            </a:ln>
          </p:spPr>
          <p:txBody>
            <a:bodyPr bIns="720000" anchor="ctr">
              <a:scene3d>
                <a:camera prst="orthographicFront"/>
                <a:lightRig rig="threePt" dir="t"/>
              </a:scene3d>
              <a:sp3d contourW="12700">
                <a:contourClr>
                  <a:srgbClr val="FFFFFF"/>
                </a:contourClr>
              </a:sp3d>
            </a:bodyPr>
            <a:lstStyle/>
            <a:p>
              <a:pPr algn="ctr"/>
              <a:endParaRPr lang="zh-CN" altLang="en-US" dirty="0">
                <a:solidFill>
                  <a:srgbClr val="FFFFFF"/>
                </a:solidFill>
              </a:endParaRPr>
            </a:p>
          </p:txBody>
        </p:sp>
        <p:sp>
          <p:nvSpPr>
            <p:cNvPr id="36" name="文本框 48"/>
            <p:cNvSpPr txBox="1"/>
            <p:nvPr/>
          </p:nvSpPr>
          <p:spPr>
            <a:xfrm>
              <a:off x="118284" y="2046533"/>
              <a:ext cx="2857096" cy="1060450"/>
            </a:xfrm>
            <a:prstGeom prst="rect">
              <a:avLst/>
            </a:prstGeom>
            <a:noFill/>
          </p:spPr>
          <p:txBody>
            <a:bodyPr anchor="ctr"/>
            <a:lstStyle/>
            <a:p>
              <a:r>
                <a:rPr lang="en-US" altLang="zh-CN" sz="4000" spc="400" dirty="0">
                  <a:solidFill>
                    <a:schemeClr val="bg1"/>
                  </a:solidFill>
                  <a:effectLst>
                    <a:outerShdw blurRad="38100" dist="38100" dir="2700000" algn="tl">
                      <a:srgbClr val="000000">
                        <a:alpha val="43137"/>
                      </a:srgbClr>
                    </a:outerShdw>
                  </a:effectLst>
                  <a:latin typeface="Broadway" panose="04040905080B02020502" pitchFamily="82" charset="0"/>
                  <a:ea typeface="华文中宋" panose="02010600040101010101" pitchFamily="2" charset="-122"/>
                </a:rPr>
                <a:t>C</a:t>
              </a:r>
              <a:r>
                <a:rPr lang="en-US" altLang="zh-CN" sz="2200" spc="400" dirty="0">
                  <a:solidFill>
                    <a:schemeClr val="bg1"/>
                  </a:solidFill>
                  <a:effectLst>
                    <a:outerShdw blurRad="38100" dist="38100" dir="2700000" algn="tl">
                      <a:srgbClr val="000000">
                        <a:alpha val="43137"/>
                      </a:srgbClr>
                    </a:outerShdw>
                  </a:effectLst>
                  <a:latin typeface="Broadway" panose="04040905080B02020502" pitchFamily="82" charset="0"/>
                  <a:ea typeface="华文中宋" panose="02010600040101010101" pitchFamily="2" charset="-122"/>
                </a:rPr>
                <a:t>ONTENTS</a:t>
              </a:r>
              <a:endParaRPr lang="zh-CN" altLang="en-US" sz="2200" spc="400" dirty="0">
                <a:solidFill>
                  <a:schemeClr val="bg1"/>
                </a:solidFill>
                <a:effectLst>
                  <a:outerShdw blurRad="38100" dist="38100" dir="2700000" algn="tl">
                    <a:srgbClr val="000000">
                      <a:alpha val="43137"/>
                    </a:srgbClr>
                  </a:outerShdw>
                </a:effectLst>
                <a:latin typeface="Broadway" panose="04040905080B02020502" pitchFamily="82" charset="0"/>
                <a:ea typeface="华文中宋" panose="02010600040101010101" pitchFamily="2" charset="-122"/>
              </a:endParaRPr>
            </a:p>
          </p:txBody>
        </p:sp>
        <p:sp>
          <p:nvSpPr>
            <p:cNvPr id="37" name="文本框 103"/>
            <p:cNvSpPr txBox="1">
              <a:spLocks noChangeArrowheads="1"/>
            </p:cNvSpPr>
            <p:nvPr/>
          </p:nvSpPr>
          <p:spPr bwMode="auto">
            <a:xfrm>
              <a:off x="654874" y="1877442"/>
              <a:ext cx="1469072" cy="452438"/>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  录</a:t>
              </a:r>
            </a:p>
          </p:txBody>
        </p:sp>
      </p:grpSp>
      <p:grpSp>
        <p:nvGrpSpPr>
          <p:cNvPr id="6" name="组合 2"/>
          <p:cNvGrpSpPr/>
          <p:nvPr/>
        </p:nvGrpSpPr>
        <p:grpSpPr>
          <a:xfrm>
            <a:off x="3303470" y="2274232"/>
            <a:ext cx="5316484" cy="645908"/>
            <a:chOff x="3874761" y="797074"/>
            <a:chExt cx="6095237" cy="1030908"/>
          </a:xfrm>
        </p:grpSpPr>
        <p:sp>
          <p:nvSpPr>
            <p:cNvPr id="46" name="Freeform 11"/>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grpSp>
          <p:nvGrpSpPr>
            <p:cNvPr id="7" name="组合 1"/>
            <p:cNvGrpSpPr/>
            <p:nvPr/>
          </p:nvGrpSpPr>
          <p:grpSpPr>
            <a:xfrm>
              <a:off x="3874761" y="797074"/>
              <a:ext cx="6095237" cy="1030908"/>
              <a:chOff x="3874761" y="797074"/>
              <a:chExt cx="6095237" cy="1030908"/>
            </a:xfrm>
          </p:grpSpPr>
          <p:sp>
            <p:nvSpPr>
              <p:cNvPr id="48" name="Freeform 10"/>
              <p:cNvSpPr/>
              <p:nvPr/>
            </p:nvSpPr>
            <p:spPr bwMode="auto">
              <a:xfrm>
                <a:off x="3874761" y="863749"/>
                <a:ext cx="6095237" cy="964233"/>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68562" tIns="34281" rIns="68562" bIns="34281"/>
              <a:lstStyle/>
              <a:p>
                <a:endParaRPr lang="zh-CN" altLang="en-US" dirty="0"/>
              </a:p>
            </p:txBody>
          </p:sp>
          <p:sp>
            <p:nvSpPr>
              <p:cNvPr id="49" name="Rectangle 12"/>
              <p:cNvSpPr>
                <a:spLocks noChangeArrowheads="1"/>
              </p:cNvSpPr>
              <p:nvPr/>
            </p:nvSpPr>
            <p:spPr bwMode="auto">
              <a:xfrm>
                <a:off x="4061620" y="797074"/>
                <a:ext cx="540333" cy="899951"/>
              </a:xfrm>
              <a:prstGeom prst="rect">
                <a:avLst/>
              </a:prstGeom>
              <a:solidFill>
                <a:srgbClr val="0070C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0" name="TextBox 105"/>
              <p:cNvSpPr txBox="1">
                <a:spLocks noChangeArrowheads="1"/>
              </p:cNvSpPr>
              <p:nvPr/>
            </p:nvSpPr>
            <p:spPr bwMode="auto">
              <a:xfrm>
                <a:off x="4664362" y="924254"/>
                <a:ext cx="5129547" cy="757897"/>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solidFill>
                      <a:srgbClr val="FF0000"/>
                    </a:solidFill>
                    <a:latin typeface="微软雅黑" panose="020B0503020204020204" pitchFamily="34" charset="-122"/>
                    <a:ea typeface="微软雅黑" panose="020B0503020204020204" pitchFamily="34" charset="-122"/>
                  </a:rPr>
                  <a:t>高考综合改革落地方案政策内容</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51" name="TextBox 106"/>
              <p:cNvSpPr txBox="1">
                <a:spLocks noChangeArrowheads="1"/>
              </p:cNvSpPr>
              <p:nvPr/>
            </p:nvSpPr>
            <p:spPr bwMode="auto">
              <a:xfrm>
                <a:off x="4158821" y="875183"/>
                <a:ext cx="399499" cy="791131"/>
              </a:xfrm>
              <a:prstGeom prst="rect">
                <a:avLst/>
              </a:prstGeom>
              <a:noFill/>
              <a:ln>
                <a:noFill/>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zh-CN" altLang="en-US"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8" name="组合 2"/>
          <p:cNvGrpSpPr/>
          <p:nvPr/>
        </p:nvGrpSpPr>
        <p:grpSpPr>
          <a:xfrm>
            <a:off x="3310532" y="3081990"/>
            <a:ext cx="5316484" cy="645908"/>
            <a:chOff x="3874761" y="797074"/>
            <a:chExt cx="6095237" cy="1030908"/>
          </a:xfrm>
        </p:grpSpPr>
        <p:sp>
          <p:nvSpPr>
            <p:cNvPr id="53" name="Freeform 11"/>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grpSp>
          <p:nvGrpSpPr>
            <p:cNvPr id="10" name="组合 1"/>
            <p:cNvGrpSpPr/>
            <p:nvPr/>
          </p:nvGrpSpPr>
          <p:grpSpPr>
            <a:xfrm>
              <a:off x="3874761" y="797074"/>
              <a:ext cx="6095237" cy="1030908"/>
              <a:chOff x="3874761" y="797074"/>
              <a:chExt cx="6095237" cy="1030908"/>
            </a:xfrm>
          </p:grpSpPr>
          <p:sp>
            <p:nvSpPr>
              <p:cNvPr id="55" name="Freeform 10"/>
              <p:cNvSpPr/>
              <p:nvPr/>
            </p:nvSpPr>
            <p:spPr bwMode="auto">
              <a:xfrm>
                <a:off x="3874761" y="863749"/>
                <a:ext cx="6095237" cy="964233"/>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68562" tIns="34281" rIns="68562" bIns="34281"/>
              <a:lstStyle/>
              <a:p>
                <a:endParaRPr lang="zh-CN" altLang="en-US"/>
              </a:p>
            </p:txBody>
          </p:sp>
          <p:sp>
            <p:nvSpPr>
              <p:cNvPr id="56" name="Rectangle 12"/>
              <p:cNvSpPr>
                <a:spLocks noChangeArrowheads="1"/>
              </p:cNvSpPr>
              <p:nvPr/>
            </p:nvSpPr>
            <p:spPr bwMode="auto">
              <a:xfrm>
                <a:off x="4061620" y="797074"/>
                <a:ext cx="540333" cy="899951"/>
              </a:xfrm>
              <a:prstGeom prst="rect">
                <a:avLst/>
              </a:prstGeom>
              <a:solidFill>
                <a:srgbClr val="0070C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 name="TextBox 105"/>
              <p:cNvSpPr txBox="1">
                <a:spLocks noChangeArrowheads="1"/>
              </p:cNvSpPr>
              <p:nvPr/>
            </p:nvSpPr>
            <p:spPr bwMode="auto">
              <a:xfrm>
                <a:off x="4664363" y="910065"/>
                <a:ext cx="4747285" cy="757897"/>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zh-CN" altLang="en-US" sz="2400" b="1" dirty="0">
                  <a:latin typeface="微软雅黑" panose="020B0503020204020204" pitchFamily="34" charset="-122"/>
                  <a:ea typeface="微软雅黑" panose="020B0503020204020204" pitchFamily="34" charset="-122"/>
                </a:endParaRPr>
              </a:p>
            </p:txBody>
          </p:sp>
          <p:sp>
            <p:nvSpPr>
              <p:cNvPr id="58" name="TextBox 106"/>
              <p:cNvSpPr txBox="1">
                <a:spLocks noChangeArrowheads="1"/>
              </p:cNvSpPr>
              <p:nvPr/>
            </p:nvSpPr>
            <p:spPr bwMode="auto">
              <a:xfrm>
                <a:off x="4158821" y="875183"/>
                <a:ext cx="399499" cy="791131"/>
              </a:xfrm>
              <a:prstGeom prst="rect">
                <a:avLst/>
              </a:prstGeom>
              <a:noFill/>
              <a:ln>
                <a:noFill/>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zh-CN" altLang="en-US"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11" name="组合 2"/>
          <p:cNvGrpSpPr/>
          <p:nvPr/>
        </p:nvGrpSpPr>
        <p:grpSpPr>
          <a:xfrm>
            <a:off x="3313030" y="3940935"/>
            <a:ext cx="5524241" cy="645908"/>
            <a:chOff x="3874761" y="797074"/>
            <a:chExt cx="6333426" cy="1030908"/>
          </a:xfrm>
        </p:grpSpPr>
        <p:sp>
          <p:nvSpPr>
            <p:cNvPr id="60" name="Freeform 11"/>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grpSp>
          <p:nvGrpSpPr>
            <p:cNvPr id="12" name="组合 1"/>
            <p:cNvGrpSpPr/>
            <p:nvPr/>
          </p:nvGrpSpPr>
          <p:grpSpPr>
            <a:xfrm>
              <a:off x="3874761" y="797074"/>
              <a:ext cx="6333426" cy="1030908"/>
              <a:chOff x="3874761" y="797074"/>
              <a:chExt cx="6333426" cy="1030908"/>
            </a:xfrm>
          </p:grpSpPr>
          <p:sp>
            <p:nvSpPr>
              <p:cNvPr id="62" name="Freeform 10"/>
              <p:cNvSpPr/>
              <p:nvPr/>
            </p:nvSpPr>
            <p:spPr bwMode="auto">
              <a:xfrm>
                <a:off x="3874761" y="863749"/>
                <a:ext cx="6095237" cy="964233"/>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68562" tIns="34281" rIns="68562" bIns="34281"/>
              <a:lstStyle/>
              <a:p>
                <a:endParaRPr lang="zh-CN" altLang="en-US"/>
              </a:p>
            </p:txBody>
          </p:sp>
          <p:sp>
            <p:nvSpPr>
              <p:cNvPr id="63" name="Rectangle 12"/>
              <p:cNvSpPr>
                <a:spLocks noChangeArrowheads="1"/>
              </p:cNvSpPr>
              <p:nvPr/>
            </p:nvSpPr>
            <p:spPr bwMode="auto">
              <a:xfrm>
                <a:off x="4061620" y="797074"/>
                <a:ext cx="540333" cy="899951"/>
              </a:xfrm>
              <a:prstGeom prst="rect">
                <a:avLst/>
              </a:prstGeom>
              <a:solidFill>
                <a:srgbClr val="0070C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4" name="TextBox 105"/>
              <p:cNvSpPr txBox="1">
                <a:spLocks noChangeArrowheads="1"/>
              </p:cNvSpPr>
              <p:nvPr/>
            </p:nvSpPr>
            <p:spPr bwMode="auto">
              <a:xfrm>
                <a:off x="4664362" y="924254"/>
                <a:ext cx="5543825" cy="757897"/>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latin typeface="微软雅黑" panose="020B0503020204020204" pitchFamily="34" charset="-122"/>
                    <a:ea typeface="微软雅黑" panose="020B0503020204020204" pitchFamily="34" charset="-122"/>
                  </a:rPr>
                  <a:t>有关工作要求</a:t>
                </a:r>
                <a:endParaRPr lang="zh-CN" altLang="en-US" sz="2400" b="1" dirty="0">
                  <a:latin typeface="微软雅黑" panose="020B0503020204020204" pitchFamily="34" charset="-122"/>
                  <a:ea typeface="微软雅黑" panose="020B0503020204020204" pitchFamily="34" charset="-122"/>
                </a:endParaRPr>
              </a:p>
            </p:txBody>
          </p:sp>
          <p:sp>
            <p:nvSpPr>
              <p:cNvPr id="65" name="TextBox 106"/>
              <p:cNvSpPr txBox="1">
                <a:spLocks noChangeArrowheads="1"/>
              </p:cNvSpPr>
              <p:nvPr/>
            </p:nvSpPr>
            <p:spPr bwMode="auto">
              <a:xfrm>
                <a:off x="4158821" y="875183"/>
                <a:ext cx="399499" cy="791131"/>
              </a:xfrm>
              <a:prstGeom prst="rect">
                <a:avLst/>
              </a:prstGeom>
              <a:noFill/>
              <a:ln>
                <a:noFill/>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zh-CN" altLang="en-US"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sp>
        <p:nvSpPr>
          <p:cNvPr id="40" name="TextBox 105"/>
          <p:cNvSpPr txBox="1">
            <a:spLocks noChangeArrowheads="1"/>
          </p:cNvSpPr>
          <p:nvPr/>
        </p:nvSpPr>
        <p:spPr bwMode="auto">
          <a:xfrm>
            <a:off x="3998369" y="3150296"/>
            <a:ext cx="4835523" cy="512430"/>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latin typeface="微软雅黑" panose="020B0503020204020204" pitchFamily="34" charset="-122"/>
                <a:ea typeface="微软雅黑" panose="020B0503020204020204" pitchFamily="34" charset="-122"/>
              </a:rPr>
              <a:t>新高考适应性考试工作安排</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Block Arc 62"/>
          <p:cNvSpPr/>
          <p:nvPr/>
        </p:nvSpPr>
        <p:spPr>
          <a:xfrm flipH="1">
            <a:off x="2765503" y="1640353"/>
            <a:ext cx="2668646" cy="3081869"/>
          </a:xfrm>
          <a:prstGeom prst="blockArc">
            <a:avLst>
              <a:gd name="adj1" fmla="val 5384245"/>
              <a:gd name="adj2" fmla="val 16203021"/>
              <a:gd name="adj3" fmla="val 615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85" name="Oval 84"/>
          <p:cNvSpPr/>
          <p:nvPr/>
        </p:nvSpPr>
        <p:spPr>
          <a:xfrm>
            <a:off x="3834535" y="1446043"/>
            <a:ext cx="439340" cy="439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en-AU" sz="2000" b="1" dirty="0">
                <a:solidFill>
                  <a:schemeClr val="bg1"/>
                </a:solidFill>
                <a:latin typeface="微软雅黑 Light" panose="020B0502040204020203" charset="-122"/>
                <a:ea typeface="微软雅黑 Light" panose="020B0502040204020203" charset="-122"/>
              </a:rPr>
              <a:t>1</a:t>
            </a:r>
          </a:p>
        </p:txBody>
      </p:sp>
      <p:sp>
        <p:nvSpPr>
          <p:cNvPr id="129" name="Text Placeholder 32"/>
          <p:cNvSpPr txBox="1"/>
          <p:nvPr/>
        </p:nvSpPr>
        <p:spPr>
          <a:xfrm>
            <a:off x="5287373" y="1448054"/>
            <a:ext cx="2921445" cy="106654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0" algn="l" fontAlgn="auto">
              <a:lnSpc>
                <a:spcPct val="100000"/>
              </a:lnSpc>
              <a:buNone/>
            </a:pPr>
            <a:r>
              <a:rPr lang="ms-MY" sz="1400" b="1" dirty="0" smtClean="0">
                <a:latin typeface="微软雅黑 Light" panose="020B0502040204020203" charset="-122"/>
                <a:ea typeface="微软雅黑 Light" panose="020B0502040204020203" charset="-122"/>
                <a:cs typeface="Open Sans Light" pitchFamily="34" charset="0"/>
                <a:sym typeface="+mn-ea"/>
              </a:rPr>
              <a:t>2020年9月以来，教育部高校学生司先后多次召集第三批八省市</a:t>
            </a:r>
            <a:r>
              <a:rPr lang="zh-CN" altLang="en-US" sz="1400" b="1" dirty="0" smtClean="0">
                <a:latin typeface="微软雅黑 Light" panose="020B0502040204020203" charset="-122"/>
                <a:ea typeface="微软雅黑 Light" panose="020B0502040204020203" charset="-122"/>
                <a:cs typeface="Open Sans Light" pitchFamily="34" charset="0"/>
                <a:sym typeface="+mn-ea"/>
              </a:rPr>
              <a:t>集中</a:t>
            </a:r>
            <a:r>
              <a:rPr lang="ms-MY" sz="1400" b="1" dirty="0" smtClean="0">
                <a:latin typeface="微软雅黑 Light" panose="020B0502040204020203" charset="-122"/>
                <a:ea typeface="微软雅黑 Light" panose="020B0502040204020203" charset="-122"/>
                <a:cs typeface="Open Sans Light" pitchFamily="34" charset="0"/>
                <a:sym typeface="+mn-ea"/>
              </a:rPr>
              <a:t>研讨</a:t>
            </a:r>
            <a:r>
              <a:rPr lang="zh-CN" altLang="ms-MY" sz="1400" b="1" dirty="0" smtClean="0">
                <a:latin typeface="微软雅黑 Light" panose="020B0502040204020203" charset="-122"/>
                <a:ea typeface="微软雅黑 Light" panose="020B0502040204020203" charset="-122"/>
                <a:cs typeface="Open Sans Light" pitchFamily="34" charset="0"/>
                <a:sym typeface="+mn-ea"/>
              </a:rPr>
              <a:t>，共同确定了高考落地的相关政策安排，在重大政策方面基本保持统一</a:t>
            </a:r>
            <a:r>
              <a:rPr lang="zh-CN" altLang="en-US" sz="1400" b="1" dirty="0" smtClean="0">
                <a:latin typeface="微软雅黑 Light" panose="020B0502040204020203" charset="-122"/>
                <a:ea typeface="微软雅黑 Light" panose="020B0502040204020203" charset="-122"/>
                <a:cs typeface="Open Sans Light" pitchFamily="34" charset="0"/>
                <a:sym typeface="+mn-ea"/>
              </a:rPr>
              <a:t>。</a:t>
            </a:r>
            <a:endParaRPr lang="en-US" sz="1400" b="1" dirty="0">
              <a:latin typeface="微软雅黑 Light" panose="020B0502040204020203" charset="-122"/>
              <a:ea typeface="微软雅黑 Light" panose="020B0502040204020203" charset="-122"/>
              <a:cs typeface="Open Sans Light" pitchFamily="34" charset="0"/>
              <a:sym typeface="+mn-ea"/>
            </a:endParaRPr>
          </a:p>
        </p:txBody>
      </p:sp>
      <p:sp>
        <p:nvSpPr>
          <p:cNvPr id="131" name="Text Placeholder 32"/>
          <p:cNvSpPr txBox="1"/>
          <p:nvPr/>
        </p:nvSpPr>
        <p:spPr>
          <a:xfrm>
            <a:off x="789708" y="1352059"/>
            <a:ext cx="2865699" cy="41973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en-US" altLang="zh-CN" sz="1400" b="1" dirty="0" smtClean="0">
                <a:latin typeface="微软雅黑 Light" panose="020B0502040204020203" charset="-122"/>
                <a:ea typeface="微软雅黑 Light" panose="020B0502040204020203" charset="-122"/>
                <a:cs typeface="Open Sans Light" pitchFamily="34" charset="0"/>
                <a:sym typeface="+mn-ea"/>
              </a:rPr>
              <a:t>2020</a:t>
            </a:r>
            <a:r>
              <a:rPr lang="zh-CN" altLang="en-US" sz="1400" b="1" dirty="0" smtClean="0">
                <a:latin typeface="微软雅黑 Light" panose="020B0502040204020203" charset="-122"/>
                <a:ea typeface="微软雅黑 Light" panose="020B0502040204020203" charset="-122"/>
                <a:cs typeface="Open Sans Light" pitchFamily="34" charset="0"/>
                <a:sym typeface="+mn-ea"/>
              </a:rPr>
              <a:t>年以来，</a:t>
            </a:r>
            <a:r>
              <a:rPr lang="zh-CN" sz="1400" b="1" dirty="0" smtClean="0">
                <a:latin typeface="微软雅黑 Light" panose="020B0502040204020203" charset="-122"/>
                <a:ea typeface="微软雅黑 Light" panose="020B0502040204020203" charset="-122"/>
                <a:cs typeface="Open Sans Light" pitchFamily="34" charset="0"/>
                <a:sym typeface="+mn-ea"/>
              </a:rPr>
              <a:t>我省</a:t>
            </a:r>
            <a:r>
              <a:rPr lang="zh-CN" altLang="en-US" sz="1400" b="1" dirty="0" smtClean="0">
                <a:latin typeface="微软雅黑 Light" panose="020B0502040204020203" charset="-122"/>
                <a:ea typeface="微软雅黑 Light" panose="020B0502040204020203" charset="-122"/>
                <a:cs typeface="Open Sans Light" pitchFamily="34" charset="0"/>
                <a:sym typeface="+mn-ea"/>
              </a:rPr>
              <a:t>根据高考综合改革方案的安排，</a:t>
            </a:r>
            <a:r>
              <a:rPr sz="1400" b="1" dirty="0" smtClean="0">
                <a:latin typeface="微软雅黑 Light" panose="020B0502040204020203" charset="-122"/>
                <a:ea typeface="微软雅黑 Light" panose="020B0502040204020203" charset="-122"/>
                <a:cs typeface="Open Sans Light" pitchFamily="34" charset="0"/>
                <a:sym typeface="+mn-ea"/>
              </a:rPr>
              <a:t>结合实际情况，</a:t>
            </a:r>
            <a:r>
              <a:rPr lang="zh-CN" altLang="en-US" sz="1400" b="1" dirty="0" smtClean="0">
                <a:latin typeface="微软雅黑 Light" panose="020B0502040204020203" charset="-122"/>
                <a:ea typeface="微软雅黑 Light" panose="020B0502040204020203" charset="-122"/>
                <a:cs typeface="Open Sans Light" pitchFamily="34" charset="0"/>
                <a:sym typeface="+mn-ea"/>
              </a:rPr>
              <a:t>先后</a:t>
            </a:r>
            <a:r>
              <a:rPr sz="1400" b="1" dirty="0" smtClean="0">
                <a:latin typeface="微软雅黑 Light" panose="020B0502040204020203" charset="-122"/>
                <a:ea typeface="微软雅黑 Light" panose="020B0502040204020203" charset="-122"/>
                <a:cs typeface="Open Sans Light" pitchFamily="34" charset="0"/>
                <a:sym typeface="+mn-ea"/>
              </a:rPr>
              <a:t>起草</a:t>
            </a:r>
            <a:r>
              <a:rPr lang="zh-CN" altLang="en-US" sz="1400" b="1" dirty="0" smtClean="0">
                <a:latin typeface="微软雅黑 Light" panose="020B0502040204020203" charset="-122"/>
                <a:ea typeface="微软雅黑 Light" panose="020B0502040204020203" charset="-122"/>
                <a:cs typeface="Open Sans Light" pitchFamily="34" charset="0"/>
                <a:sym typeface="+mn-ea"/>
              </a:rPr>
              <a:t>了十余稿新高考落地方案</a:t>
            </a:r>
            <a:r>
              <a:rPr sz="1400" b="1" dirty="0" smtClean="0">
                <a:latin typeface="微软雅黑 Light" panose="020B0502040204020203" charset="-122"/>
                <a:ea typeface="微软雅黑 Light" panose="020B0502040204020203" charset="-122"/>
                <a:cs typeface="Open Sans Light" pitchFamily="34" charset="0"/>
                <a:sym typeface="+mn-ea"/>
              </a:rPr>
              <a:t>初稿</a:t>
            </a:r>
            <a:r>
              <a:rPr lang="zh-CN" altLang="en-US" sz="1400" b="1" dirty="0" smtClean="0">
                <a:latin typeface="微软雅黑 Light" panose="020B0502040204020203" charset="-122"/>
                <a:ea typeface="微软雅黑 Light" panose="020B0502040204020203" charset="-122"/>
                <a:cs typeface="Open Sans Light" pitchFamily="34" charset="0"/>
                <a:sym typeface="+mn-ea"/>
              </a:rPr>
              <a:t>。</a:t>
            </a:r>
            <a:endParaRPr sz="1400" b="1" dirty="0" smtClean="0">
              <a:latin typeface="微软雅黑 Light" panose="020B0502040204020203" charset="-122"/>
              <a:ea typeface="微软雅黑 Light" panose="020B0502040204020203" charset="-122"/>
              <a:cs typeface="Open Sans Light" pitchFamily="34" charset="0"/>
            </a:endParaRPr>
          </a:p>
          <a:p>
            <a:pPr marL="0" indent="0" algn="r">
              <a:lnSpc>
                <a:spcPct val="125000"/>
              </a:lnSpc>
              <a:spcBef>
                <a:spcPts val="0"/>
              </a:spcBef>
              <a:buNone/>
            </a:pPr>
            <a:endParaRPr lang="en-US" sz="1400" dirty="0">
              <a:solidFill>
                <a:schemeClr val="tx2"/>
              </a:solidFill>
              <a:latin typeface="Lato Light" panose="020F0302020204030203" pitchFamily="34" charset="0"/>
            </a:endParaRPr>
          </a:p>
        </p:txBody>
      </p:sp>
      <p:grpSp>
        <p:nvGrpSpPr>
          <p:cNvPr id="3" name="组合 12"/>
          <p:cNvGrpSpPr/>
          <p:nvPr/>
        </p:nvGrpSpPr>
        <p:grpSpPr>
          <a:xfrm>
            <a:off x="0" y="2488488"/>
            <a:ext cx="4944110" cy="732693"/>
            <a:chOff x="0" y="3155"/>
            <a:chExt cx="7786" cy="1512"/>
          </a:xfrm>
        </p:grpSpPr>
        <p:sp>
          <p:nvSpPr>
            <p:cNvPr id="2" name="Rectangle 1"/>
            <p:cNvSpPr/>
            <p:nvPr/>
          </p:nvSpPr>
          <p:spPr>
            <a:xfrm>
              <a:off x="0" y="3155"/>
              <a:ext cx="7043" cy="15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3" name="Oval 122"/>
            <p:cNvSpPr/>
            <p:nvPr/>
          </p:nvSpPr>
          <p:spPr>
            <a:xfrm>
              <a:off x="6274" y="3155"/>
              <a:ext cx="1512" cy="1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dirty="0">
                <a:solidFill>
                  <a:srgbClr val="FFFFFF"/>
                </a:solidFill>
                <a:latin typeface="FontAwesome" pitchFamily="2" charset="0"/>
              </a:endParaRPr>
            </a:p>
          </p:txBody>
        </p:sp>
      </p:grpSp>
      <p:sp>
        <p:nvSpPr>
          <p:cNvPr id="137" name="Text Placeholder 33"/>
          <p:cNvSpPr txBox="1"/>
          <p:nvPr/>
        </p:nvSpPr>
        <p:spPr>
          <a:xfrm>
            <a:off x="993082" y="2614449"/>
            <a:ext cx="2237740" cy="48260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dist">
              <a:lnSpc>
                <a:spcPct val="100000"/>
              </a:lnSpc>
              <a:buNone/>
            </a:pPr>
            <a:r>
              <a:rPr lang="zh-CN" altLang="en-AU" sz="2800" b="1" dirty="0">
                <a:solidFill>
                  <a:schemeClr val="bg1"/>
                </a:solidFill>
                <a:latin typeface="微软雅黑 Light" panose="020B0502040204020203" charset="-122"/>
                <a:ea typeface="微软雅黑 Light" panose="020B0502040204020203" charset="-122"/>
              </a:rPr>
              <a:t>方案出台过程</a:t>
            </a:r>
          </a:p>
        </p:txBody>
      </p:sp>
      <p:grpSp>
        <p:nvGrpSpPr>
          <p:cNvPr id="4" name="组合 11"/>
          <p:cNvGrpSpPr/>
          <p:nvPr/>
        </p:nvGrpSpPr>
        <p:grpSpPr>
          <a:xfrm>
            <a:off x="3661006" y="2603077"/>
            <a:ext cx="689321" cy="465686"/>
            <a:chOff x="6422" y="3303"/>
            <a:chExt cx="1216" cy="1216"/>
          </a:xfrm>
        </p:grpSpPr>
        <p:sp>
          <p:nvSpPr>
            <p:cNvPr id="124" name="Oval 123"/>
            <p:cNvSpPr/>
            <p:nvPr/>
          </p:nvSpPr>
          <p:spPr>
            <a:xfrm>
              <a:off x="6422" y="3303"/>
              <a:ext cx="1216" cy="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00" dirty="0">
                <a:solidFill>
                  <a:schemeClr val="accent6"/>
                </a:solidFill>
                <a:latin typeface="FontAwesome" pitchFamily="2" charset="0"/>
              </a:endParaRPr>
            </a:p>
          </p:txBody>
        </p:sp>
        <p:sp>
          <p:nvSpPr>
            <p:cNvPr id="110" name="AutoShape 112"/>
            <p:cNvSpPr/>
            <p:nvPr/>
          </p:nvSpPr>
          <p:spPr bwMode="auto">
            <a:xfrm>
              <a:off x="6755" y="3617"/>
              <a:ext cx="576" cy="57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2"/>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grpSp>
      <p:sp>
        <p:nvSpPr>
          <p:cNvPr id="7" name="Oval 84"/>
          <p:cNvSpPr/>
          <p:nvPr/>
        </p:nvSpPr>
        <p:spPr>
          <a:xfrm>
            <a:off x="4723353" y="1871130"/>
            <a:ext cx="439340" cy="439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en-AU" sz="2000" b="1" dirty="0">
                <a:solidFill>
                  <a:schemeClr val="bg1"/>
                </a:solidFill>
                <a:latin typeface="微软雅黑 Light" panose="020B0502040204020203" charset="-122"/>
                <a:ea typeface="微软雅黑 Light" panose="020B0502040204020203" charset="-122"/>
              </a:rPr>
              <a:t>2</a:t>
            </a:r>
          </a:p>
        </p:txBody>
      </p:sp>
      <p:sp>
        <p:nvSpPr>
          <p:cNvPr id="8" name="Oval 84"/>
          <p:cNvSpPr/>
          <p:nvPr/>
        </p:nvSpPr>
        <p:spPr>
          <a:xfrm>
            <a:off x="5089203" y="2867989"/>
            <a:ext cx="439340" cy="439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en-AU" sz="2000" b="1" dirty="0">
                <a:solidFill>
                  <a:schemeClr val="bg1"/>
                </a:solidFill>
                <a:latin typeface="微软雅黑 Light" panose="020B0502040204020203" charset="-122"/>
                <a:ea typeface="微软雅黑 Light" panose="020B0502040204020203" charset="-122"/>
              </a:rPr>
              <a:t>3</a:t>
            </a:r>
          </a:p>
        </p:txBody>
      </p:sp>
      <p:sp>
        <p:nvSpPr>
          <p:cNvPr id="9" name="Oval 84"/>
          <p:cNvSpPr/>
          <p:nvPr/>
        </p:nvSpPr>
        <p:spPr>
          <a:xfrm>
            <a:off x="4887909" y="3849701"/>
            <a:ext cx="439340" cy="439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en-AU" sz="2000" b="1" dirty="0">
                <a:solidFill>
                  <a:schemeClr val="bg1"/>
                </a:solidFill>
                <a:latin typeface="微软雅黑 Light" panose="020B0502040204020203" charset="-122"/>
                <a:ea typeface="微软雅黑 Light" panose="020B0502040204020203" charset="-122"/>
              </a:rPr>
              <a:t>4</a:t>
            </a:r>
          </a:p>
        </p:txBody>
      </p:sp>
      <p:sp>
        <p:nvSpPr>
          <p:cNvPr id="17" name="Text Placeholder 32"/>
          <p:cNvSpPr txBox="1"/>
          <p:nvPr/>
        </p:nvSpPr>
        <p:spPr>
          <a:xfrm>
            <a:off x="5492973" y="2745210"/>
            <a:ext cx="3175635" cy="96964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0" fontAlgn="auto">
              <a:lnSpc>
                <a:spcPts val="2000"/>
              </a:lnSpc>
              <a:spcBef>
                <a:spcPts val="0"/>
              </a:spcBef>
              <a:buFont typeface="Arial" panose="020B0604020202020204" pitchFamily="34" charset="0"/>
              <a:buNone/>
            </a:pPr>
            <a:r>
              <a:rPr lang="zh-CN" altLang="en-US" sz="1400" b="1" dirty="0" smtClean="0">
                <a:latin typeface="微软雅黑 Light" panose="020B0502040204020203" charset="-122"/>
                <a:ea typeface="微软雅黑 Light" panose="020B0502040204020203" charset="-122"/>
                <a:cs typeface="Open Sans Light" pitchFamily="34" charset="0"/>
                <a:sym typeface="+mn-ea"/>
              </a:rPr>
              <a:t>多方征求意见建议，以各种形式先后征</a:t>
            </a:r>
            <a:r>
              <a:rPr lang="zh-CN" altLang="ms-MY" sz="1400" b="1" dirty="0" smtClean="0">
                <a:latin typeface="微软雅黑 Light" panose="020B0502040204020203" charset="-122"/>
                <a:ea typeface="微软雅黑 Light" panose="020B0502040204020203" charset="-122"/>
                <a:cs typeface="Open Sans Light" pitchFamily="34" charset="0"/>
                <a:sym typeface="+mn-ea"/>
              </a:rPr>
              <a:t>求</a:t>
            </a:r>
            <a:r>
              <a:rPr lang="zh-CN" altLang="en-US" sz="1400" b="1" dirty="0" smtClean="0">
                <a:latin typeface="微软雅黑 Light" panose="020B0502040204020203" charset="-122"/>
                <a:ea typeface="微软雅黑 Light" panose="020B0502040204020203" charset="-122"/>
                <a:cs typeface="Open Sans Light" pitchFamily="34" charset="0"/>
                <a:sym typeface="+mn-ea"/>
              </a:rPr>
              <a:t>各市州、县市区教育行政部门、招生考试机构和部分高</a:t>
            </a:r>
            <a:r>
              <a:rPr lang="ms-MY" sz="1400" b="1" dirty="0" smtClean="0">
                <a:latin typeface="微软雅黑 Light" panose="020B0502040204020203" charset="-122"/>
                <a:ea typeface="微软雅黑 Light" panose="020B0502040204020203" charset="-122"/>
                <a:cs typeface="Open Sans Light" pitchFamily="34" charset="0"/>
                <a:sym typeface="+mn-ea"/>
              </a:rPr>
              <a:t>校</a:t>
            </a:r>
            <a:r>
              <a:rPr lang="zh-CN" altLang="en-US" sz="1400" b="1" dirty="0" smtClean="0">
                <a:latin typeface="微软雅黑 Light" panose="020B0502040204020203" charset="-122"/>
                <a:ea typeface="微软雅黑 Light" panose="020B0502040204020203" charset="-122"/>
                <a:cs typeface="Open Sans Light" pitchFamily="34" charset="0"/>
                <a:sym typeface="+mn-ea"/>
              </a:rPr>
              <a:t>、高中学校</a:t>
            </a:r>
            <a:r>
              <a:rPr lang="zh-CN" altLang="ms-MY" sz="1400" b="1" dirty="0" smtClean="0">
                <a:latin typeface="微软雅黑 Light" panose="020B0502040204020203" charset="-122"/>
                <a:ea typeface="微软雅黑 Light" panose="020B0502040204020203" charset="-122"/>
                <a:cs typeface="Open Sans Light" pitchFamily="34" charset="0"/>
                <a:sym typeface="+mn-ea"/>
              </a:rPr>
              <a:t>意见</a:t>
            </a:r>
            <a:r>
              <a:rPr lang="zh-CN" altLang="en-US" sz="1400" b="1" dirty="0" smtClean="0">
                <a:latin typeface="微软雅黑 Light" panose="020B0502040204020203" charset="-122"/>
                <a:ea typeface="微软雅黑 Light" panose="020B0502040204020203" charset="-122"/>
                <a:cs typeface="Open Sans Light" pitchFamily="34" charset="0"/>
                <a:sym typeface="+mn-ea"/>
              </a:rPr>
              <a:t>。</a:t>
            </a:r>
            <a:endParaRPr lang="en-US" sz="1400" b="1" dirty="0">
              <a:latin typeface="Lato Light" panose="020F0302020204030203" pitchFamily="34" charset="0"/>
            </a:endParaRPr>
          </a:p>
        </p:txBody>
      </p:sp>
      <p:sp>
        <p:nvSpPr>
          <p:cNvPr id="18" name="Text Placeholder 32"/>
          <p:cNvSpPr txBox="1"/>
          <p:nvPr/>
        </p:nvSpPr>
        <p:spPr>
          <a:xfrm>
            <a:off x="824346" y="3367479"/>
            <a:ext cx="3741124" cy="87141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0" algn="r" fontAlgn="auto">
              <a:lnSpc>
                <a:spcPts val="2000"/>
              </a:lnSpc>
              <a:buNone/>
            </a:pPr>
            <a:r>
              <a:rPr lang="en-US" altLang="zh-CN" sz="1400" b="1" dirty="0" smtClean="0">
                <a:latin typeface="微软雅黑 Light" panose="020B0502040204020203" charset="-122"/>
                <a:ea typeface="微软雅黑 Light" panose="020B0502040204020203" charset="-122"/>
                <a:cs typeface="Open Sans Light" pitchFamily="34" charset="0"/>
                <a:sym typeface="+mn-ea"/>
              </a:rPr>
              <a:t>12</a:t>
            </a:r>
            <a:r>
              <a:rPr lang="zh-CN" altLang="en-US" sz="1400" b="1" dirty="0" smtClean="0">
                <a:latin typeface="微软雅黑 Light" panose="020B0502040204020203" charset="-122"/>
                <a:ea typeface="微软雅黑 Light" panose="020B0502040204020203" charset="-122"/>
                <a:cs typeface="Open Sans Light" pitchFamily="34" charset="0"/>
                <a:sym typeface="+mn-ea"/>
              </a:rPr>
              <a:t>月中下旬，</a:t>
            </a:r>
            <a:r>
              <a:rPr lang="zh-CN" altLang="en-US" sz="1400" b="1" dirty="0" smtClean="0">
                <a:latin typeface="微软雅黑 Light" panose="020B0502040204020203" charset="-122"/>
                <a:ea typeface="微软雅黑 Light" panose="020B0502040204020203" charset="-122"/>
                <a:cs typeface="Open Sans Light" pitchFamily="34" charset="0"/>
                <a:sym typeface="+mn-ea"/>
              </a:rPr>
              <a:t>省委省政府</a:t>
            </a:r>
            <a:r>
              <a:rPr lang="zh-CN" altLang="en-US" sz="1400" b="1" dirty="0" smtClean="0">
                <a:latin typeface="微软雅黑 Light" panose="020B0502040204020203" charset="-122"/>
                <a:ea typeface="微软雅黑 Light" panose="020B0502040204020203" charset="-122"/>
                <a:cs typeface="Open Sans Light" pitchFamily="34" charset="0"/>
                <a:sym typeface="+mn-ea"/>
              </a:rPr>
              <a:t>多次进行了研究。按程序提交</a:t>
            </a:r>
            <a:r>
              <a:rPr lang="ms-MY" altLang="en-US" sz="1400" b="1" dirty="0" smtClean="0">
                <a:latin typeface="微软雅黑 Light" panose="020B0502040204020203" charset="-122"/>
                <a:ea typeface="微软雅黑 Light" panose="020B0502040204020203" charset="-122"/>
                <a:cs typeface="Open Sans Light" pitchFamily="34" charset="0"/>
                <a:sym typeface="+mn-ea"/>
              </a:rPr>
              <a:t>省委教育工作领导小组</a:t>
            </a:r>
            <a:r>
              <a:rPr lang="zh-CN" altLang="en-US" sz="1400" b="1" dirty="0" smtClean="0">
                <a:latin typeface="微软雅黑 Light" panose="020B0502040204020203" charset="-122"/>
                <a:ea typeface="微软雅黑 Light" panose="020B0502040204020203" charset="-122"/>
                <a:cs typeface="Open Sans Light" pitchFamily="34" charset="0"/>
                <a:sym typeface="+mn-ea"/>
              </a:rPr>
              <a:t>和省招委会审议通过后，书面报省委省政府主要领导同意。</a:t>
            </a:r>
            <a:endParaRPr lang="en-US" altLang="en-US" sz="1400" b="1" dirty="0">
              <a:latin typeface="微软雅黑 Light" panose="020B0502040204020203" charset="-122"/>
              <a:ea typeface="微软雅黑 Light" panose="020B0502040204020203" charset="-122"/>
              <a:cs typeface="Open Sans Light" pitchFamily="34" charset="0"/>
              <a:sym typeface="+mn-ea"/>
            </a:endParaRPr>
          </a:p>
        </p:txBody>
      </p:sp>
      <p:sp>
        <p:nvSpPr>
          <p:cNvPr id="32" name="矩形 31"/>
          <p:cNvSpPr/>
          <p:nvPr/>
        </p:nvSpPr>
        <p:spPr>
          <a:xfrm>
            <a:off x="0" y="698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33" name="组合 43"/>
          <p:cNvGrpSpPr/>
          <p:nvPr/>
        </p:nvGrpSpPr>
        <p:grpSpPr bwMode="auto">
          <a:xfrm>
            <a:off x="150043" y="216989"/>
            <a:ext cx="6978824" cy="608110"/>
            <a:chOff x="0" y="1"/>
            <a:chExt cx="5905369" cy="542184"/>
          </a:xfrm>
        </p:grpSpPr>
        <p:sp>
          <p:nvSpPr>
            <p:cNvPr id="34"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35" name="TextBox 29"/>
            <p:cNvSpPr txBox="1">
              <a:spLocks noChangeArrowheads="1"/>
            </p:cNvSpPr>
            <p:nvPr/>
          </p:nvSpPr>
          <p:spPr bwMode="auto">
            <a:xfrm>
              <a:off x="740247" y="68961"/>
              <a:ext cx="5044546" cy="397895"/>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制订高考综合改革落地方案</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6" name="组合 42"/>
            <p:cNvGrpSpPr/>
            <p:nvPr/>
          </p:nvGrpSpPr>
          <p:grpSpPr bwMode="auto">
            <a:xfrm>
              <a:off x="0" y="1"/>
              <a:ext cx="571760" cy="542184"/>
              <a:chOff x="0" y="0"/>
              <a:chExt cx="713451" cy="676543"/>
            </a:xfrm>
          </p:grpSpPr>
          <p:grpSp>
            <p:nvGrpSpPr>
              <p:cNvPr id="37" name="组合 44"/>
              <p:cNvGrpSpPr/>
              <p:nvPr/>
            </p:nvGrpSpPr>
            <p:grpSpPr bwMode="auto">
              <a:xfrm>
                <a:off x="0" y="0"/>
                <a:ext cx="576187" cy="676543"/>
                <a:chOff x="0" y="0"/>
                <a:chExt cx="576187" cy="676543"/>
              </a:xfrm>
            </p:grpSpPr>
            <p:sp>
              <p:nvSpPr>
                <p:cNvPr id="40"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41"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38" name="图片 45"/>
              <p:cNvPicPr>
                <a:picLocks noChangeAspect="1" noChangeArrowheads="1"/>
              </p:cNvPicPr>
              <p:nvPr/>
            </p:nvPicPr>
            <p:blipFill>
              <a:blip r:embed="rId3" cstate="print"/>
              <a:srcRect/>
              <a:stretch>
                <a:fillRect/>
              </a:stretch>
            </p:blipFill>
            <p:spPr bwMode="auto">
              <a:xfrm flipH="1">
                <a:off x="394503" y="184967"/>
                <a:ext cx="318948" cy="123230"/>
              </a:xfrm>
              <a:prstGeom prst="rect">
                <a:avLst/>
              </a:prstGeom>
              <a:noFill/>
              <a:ln w="9525">
                <a:noFill/>
                <a:miter lim="800000"/>
                <a:headEnd/>
                <a:tailEnd/>
              </a:ln>
            </p:spPr>
          </p:pic>
          <p:pic>
            <p:nvPicPr>
              <p:cNvPr id="39" name="图片 46"/>
              <p:cNvPicPr>
                <a:picLocks noChangeAspect="1" noChangeArrowheads="1"/>
              </p:cNvPicPr>
              <p:nvPr/>
            </p:nvPicPr>
            <p:blipFill>
              <a:blip r:embed="rId3"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42" name="Oval 84"/>
          <p:cNvSpPr/>
          <p:nvPr/>
        </p:nvSpPr>
        <p:spPr>
          <a:xfrm>
            <a:off x="4001812" y="4459301"/>
            <a:ext cx="439340" cy="439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en-AU" sz="2000" b="1" dirty="0" smtClean="0">
                <a:solidFill>
                  <a:schemeClr val="bg1"/>
                </a:solidFill>
                <a:latin typeface="微软雅黑 Light" panose="020B0502040204020203" charset="-122"/>
                <a:ea typeface="微软雅黑 Light" panose="020B0502040204020203" charset="-122"/>
              </a:rPr>
              <a:t>5</a:t>
            </a:r>
            <a:endParaRPr lang="en-US" altLang="en-AU" sz="2000" b="1" dirty="0">
              <a:solidFill>
                <a:schemeClr val="bg1"/>
              </a:solidFill>
              <a:latin typeface="微软雅黑 Light" panose="020B0502040204020203" charset="-122"/>
              <a:ea typeface="微软雅黑 Light" panose="020B0502040204020203" charset="-122"/>
            </a:endParaRPr>
          </a:p>
        </p:txBody>
      </p:sp>
      <p:sp>
        <p:nvSpPr>
          <p:cNvPr id="43" name="Text Placeholder 32"/>
          <p:cNvSpPr txBox="1"/>
          <p:nvPr/>
        </p:nvSpPr>
        <p:spPr>
          <a:xfrm>
            <a:off x="4784230" y="4486430"/>
            <a:ext cx="3608656" cy="5754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0" fontAlgn="auto">
              <a:lnSpc>
                <a:spcPts val="2000"/>
              </a:lnSpc>
              <a:buNone/>
            </a:pPr>
            <a:r>
              <a:rPr lang="en-US" altLang="zh-CN" sz="1400" b="1" dirty="0" smtClean="0">
                <a:latin typeface="微软雅黑 Light" panose="020B0502040204020203" charset="-122"/>
                <a:ea typeface="微软雅黑 Light" panose="020B0502040204020203" charset="-122"/>
                <a:cs typeface="Open Sans Light" pitchFamily="34" charset="0"/>
                <a:sym typeface="+mn-ea"/>
              </a:rPr>
              <a:t>12</a:t>
            </a:r>
            <a:r>
              <a:rPr lang="zh-CN" altLang="en-US" sz="1400" b="1" dirty="0" smtClean="0">
                <a:latin typeface="微软雅黑 Light" panose="020B0502040204020203" charset="-122"/>
                <a:ea typeface="微软雅黑 Light" panose="020B0502040204020203" charset="-122"/>
                <a:cs typeface="Open Sans Light" pitchFamily="34" charset="0"/>
                <a:sym typeface="+mn-ea"/>
              </a:rPr>
              <a:t>月</a:t>
            </a:r>
            <a:r>
              <a:rPr lang="en-US" altLang="zh-CN" sz="1400" b="1" dirty="0" smtClean="0">
                <a:latin typeface="微软雅黑 Light" panose="020B0502040204020203" charset="-122"/>
                <a:ea typeface="微软雅黑 Light" panose="020B0502040204020203" charset="-122"/>
                <a:cs typeface="Open Sans Light" pitchFamily="34" charset="0"/>
                <a:sym typeface="+mn-ea"/>
              </a:rPr>
              <a:t>29</a:t>
            </a:r>
            <a:r>
              <a:rPr lang="zh-CN" altLang="en-US" sz="1400" b="1" dirty="0" smtClean="0">
                <a:latin typeface="微软雅黑 Light" panose="020B0502040204020203" charset="-122"/>
                <a:ea typeface="微软雅黑 Light" panose="020B0502040204020203" charset="-122"/>
                <a:cs typeface="Open Sans Light" pitchFamily="34" charset="0"/>
                <a:sym typeface="+mn-ea"/>
              </a:rPr>
              <a:t>日正式出台</a:t>
            </a:r>
            <a:r>
              <a:rPr lang="en-US" altLang="zh-CN" sz="1400" b="1" dirty="0" smtClean="0">
                <a:latin typeface="微软雅黑 Light" panose="020B0502040204020203" charset="-122"/>
                <a:ea typeface="微软雅黑 Light" panose="020B0502040204020203" charset="-122"/>
                <a:cs typeface="Open Sans Light" pitchFamily="34" charset="0"/>
                <a:sym typeface="+mn-ea"/>
              </a:rPr>
              <a:t>《</a:t>
            </a:r>
            <a:r>
              <a:rPr lang="zh-CN" altLang="en-US" sz="1400" b="1" dirty="0" smtClean="0">
                <a:latin typeface="微软雅黑 Light" panose="020B0502040204020203" charset="-122"/>
                <a:ea typeface="微软雅黑 Light" panose="020B0502040204020203" charset="-122"/>
                <a:cs typeface="Open Sans Light" pitchFamily="34" charset="0"/>
                <a:sym typeface="+mn-ea"/>
              </a:rPr>
              <a:t>湖南省</a:t>
            </a:r>
            <a:r>
              <a:rPr lang="en-US" altLang="zh-CN" sz="1400" b="1" dirty="0" smtClean="0">
                <a:latin typeface="微软雅黑 Light" panose="020B0502040204020203" charset="-122"/>
                <a:ea typeface="微软雅黑 Light" panose="020B0502040204020203" charset="-122"/>
                <a:cs typeface="Open Sans Light" pitchFamily="34" charset="0"/>
                <a:sym typeface="+mn-ea"/>
              </a:rPr>
              <a:t>2021</a:t>
            </a:r>
            <a:r>
              <a:rPr lang="zh-CN" altLang="zh-CN" sz="1400" b="1" dirty="0" smtClean="0">
                <a:latin typeface="微软雅黑 Light" panose="020B0502040204020203" charset="-122"/>
                <a:ea typeface="微软雅黑 Light" panose="020B0502040204020203" charset="-122"/>
                <a:cs typeface="Open Sans Light" pitchFamily="34" charset="0"/>
                <a:sym typeface="+mn-ea"/>
              </a:rPr>
              <a:t>年普通高校招生文化考试安排和录取工作实施方案</a:t>
            </a:r>
            <a:r>
              <a:rPr lang="en-US" altLang="zh-CN" sz="1400" b="1" dirty="0" smtClean="0">
                <a:latin typeface="微软雅黑 Light" panose="020B0502040204020203" charset="-122"/>
                <a:ea typeface="微软雅黑 Light" panose="020B0502040204020203" charset="-122"/>
                <a:cs typeface="Open Sans Light" pitchFamily="34" charset="0"/>
                <a:sym typeface="+mn-ea"/>
              </a:rPr>
              <a:t>》</a:t>
            </a:r>
            <a:r>
              <a:rPr lang="zh-CN" altLang="en-US" sz="1400" b="1" dirty="0" smtClean="0">
                <a:latin typeface="微软雅黑 Light" panose="020B0502040204020203" charset="-122"/>
                <a:ea typeface="微软雅黑 Light" panose="020B0502040204020203" charset="-122"/>
                <a:cs typeface="Open Sans Light" pitchFamily="34" charset="0"/>
                <a:sym typeface="+mn-ea"/>
              </a:rPr>
              <a:t>。</a:t>
            </a:r>
            <a:endParaRPr lang="en-US" altLang="en-US" sz="1400" b="1" dirty="0">
              <a:latin typeface="微软雅黑 Light" panose="020B0502040204020203" charset="-122"/>
              <a:ea typeface="微软雅黑 Light" panose="020B0502040204020203" charset="-122"/>
              <a:cs typeface="Open Sans Light" pitchFamily="34" charset="0"/>
              <a:sym typeface="+mn-ea"/>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 Placeholder 33"/>
          <p:cNvSpPr txBox="1"/>
          <p:nvPr/>
        </p:nvSpPr>
        <p:spPr>
          <a:xfrm>
            <a:off x="993082" y="2614449"/>
            <a:ext cx="2237740" cy="48260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dist">
              <a:lnSpc>
                <a:spcPct val="100000"/>
              </a:lnSpc>
              <a:buNone/>
            </a:pPr>
            <a:r>
              <a:rPr lang="zh-CN" altLang="en-AU" sz="2800" b="1" dirty="0">
                <a:solidFill>
                  <a:schemeClr val="bg1"/>
                </a:solidFill>
                <a:latin typeface="微软雅黑 Light" panose="020B0502040204020203" charset="-122"/>
                <a:ea typeface="微软雅黑 Light" panose="020B0502040204020203" charset="-122"/>
              </a:rPr>
              <a:t>方案出台过程</a:t>
            </a:r>
          </a:p>
        </p:txBody>
      </p:sp>
      <p:sp>
        <p:nvSpPr>
          <p:cNvPr id="32" name="矩形 31"/>
          <p:cNvSpPr/>
          <p:nvPr/>
        </p:nvSpPr>
        <p:spPr>
          <a:xfrm>
            <a:off x="0" y="698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5" name="组合 43"/>
          <p:cNvGrpSpPr/>
          <p:nvPr/>
        </p:nvGrpSpPr>
        <p:grpSpPr bwMode="auto">
          <a:xfrm>
            <a:off x="150043" y="216989"/>
            <a:ext cx="6978824" cy="608110"/>
            <a:chOff x="0" y="1"/>
            <a:chExt cx="5905369" cy="542184"/>
          </a:xfrm>
        </p:grpSpPr>
        <p:sp>
          <p:nvSpPr>
            <p:cNvPr id="34"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35" name="TextBox 29"/>
            <p:cNvSpPr txBox="1">
              <a:spLocks noChangeArrowheads="1"/>
            </p:cNvSpPr>
            <p:nvPr/>
          </p:nvSpPr>
          <p:spPr bwMode="auto">
            <a:xfrm>
              <a:off x="740247" y="68961"/>
              <a:ext cx="5044546" cy="397895"/>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高考综合改革落地方案内容</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6" name="组合 42"/>
            <p:cNvGrpSpPr/>
            <p:nvPr/>
          </p:nvGrpSpPr>
          <p:grpSpPr bwMode="auto">
            <a:xfrm>
              <a:off x="0" y="1"/>
              <a:ext cx="571760" cy="542184"/>
              <a:chOff x="0" y="0"/>
              <a:chExt cx="713451" cy="676543"/>
            </a:xfrm>
          </p:grpSpPr>
          <p:grpSp>
            <p:nvGrpSpPr>
              <p:cNvPr id="10" name="组合 44"/>
              <p:cNvGrpSpPr/>
              <p:nvPr/>
            </p:nvGrpSpPr>
            <p:grpSpPr bwMode="auto">
              <a:xfrm>
                <a:off x="0" y="0"/>
                <a:ext cx="576187" cy="676543"/>
                <a:chOff x="0" y="0"/>
                <a:chExt cx="576187" cy="676543"/>
              </a:xfrm>
            </p:grpSpPr>
            <p:sp>
              <p:nvSpPr>
                <p:cNvPr id="40"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41"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38" name="图片 45"/>
              <p:cNvPicPr>
                <a:picLocks noChangeAspect="1" noChangeArrowheads="1"/>
              </p:cNvPicPr>
              <p:nvPr/>
            </p:nvPicPr>
            <p:blipFill>
              <a:blip r:embed="rId3" cstate="print"/>
              <a:srcRect/>
              <a:stretch>
                <a:fillRect/>
              </a:stretch>
            </p:blipFill>
            <p:spPr bwMode="auto">
              <a:xfrm flipH="1">
                <a:off x="394503" y="184967"/>
                <a:ext cx="318948" cy="123230"/>
              </a:xfrm>
              <a:prstGeom prst="rect">
                <a:avLst/>
              </a:prstGeom>
              <a:noFill/>
              <a:ln w="9525">
                <a:noFill/>
                <a:miter lim="800000"/>
                <a:headEnd/>
                <a:tailEnd/>
              </a:ln>
            </p:spPr>
          </p:pic>
          <p:pic>
            <p:nvPicPr>
              <p:cNvPr id="39" name="图片 46"/>
              <p:cNvPicPr>
                <a:picLocks noChangeAspect="1" noChangeArrowheads="1"/>
              </p:cNvPicPr>
              <p:nvPr/>
            </p:nvPicPr>
            <p:blipFill>
              <a:blip r:embed="rId3"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29" name="AutoShape 12"/>
          <p:cNvSpPr>
            <a:spLocks noChangeArrowheads="1"/>
          </p:cNvSpPr>
          <p:nvPr/>
        </p:nvSpPr>
        <p:spPr bwMode="gray">
          <a:xfrm>
            <a:off x="790302" y="1574074"/>
            <a:ext cx="7720149" cy="2566852"/>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nSpc>
                <a:spcPct val="150000"/>
              </a:lnSpc>
            </a:pPr>
            <a:r>
              <a:rPr lang="zh-CN" altLang="zh-CN" sz="1800" b="1" dirty="0" smtClean="0">
                <a:latin typeface="微软雅黑" pitchFamily="34" charset="-122"/>
                <a:ea typeface="微软雅黑" pitchFamily="34" charset="-122"/>
              </a:rPr>
              <a:t>高考综合改革的落地主要涉及到</a:t>
            </a:r>
            <a:r>
              <a:rPr lang="zh-CN" altLang="en-US" sz="1800" b="1" dirty="0" smtClean="0">
                <a:solidFill>
                  <a:srgbClr val="FF0000"/>
                </a:solidFill>
                <a:latin typeface="微软雅黑" pitchFamily="34" charset="-122"/>
                <a:ea typeface="微软雅黑" pitchFamily="34" charset="-122"/>
              </a:rPr>
              <a:t>普通高中学业水平</a:t>
            </a:r>
            <a:r>
              <a:rPr lang="zh-CN" altLang="zh-CN" sz="1800" b="1" dirty="0" smtClean="0">
                <a:solidFill>
                  <a:srgbClr val="FF0000"/>
                </a:solidFill>
                <a:latin typeface="微软雅黑" pitchFamily="34" charset="-122"/>
                <a:ea typeface="微软雅黑" pitchFamily="34" charset="-122"/>
              </a:rPr>
              <a:t>择性考试的安排和录取</a:t>
            </a:r>
            <a:r>
              <a:rPr lang="zh-CN" altLang="zh-CN" sz="1800" b="1" dirty="0" smtClean="0">
                <a:latin typeface="微软雅黑" pitchFamily="34" charset="-122"/>
                <a:ea typeface="微软雅黑" pitchFamily="34" charset="-122"/>
              </a:rPr>
              <a:t>两方面具体工作。《</a:t>
            </a:r>
            <a:r>
              <a:rPr lang="zh-CN" altLang="en-US" sz="1800" b="1" dirty="0" smtClean="0">
                <a:latin typeface="微软雅黑" pitchFamily="34" charset="-122"/>
                <a:ea typeface="微软雅黑" pitchFamily="34" charset="-122"/>
                <a:sym typeface="+mn-ea"/>
              </a:rPr>
              <a:t>湖南省</a:t>
            </a:r>
            <a:r>
              <a:rPr lang="en-US" altLang="zh-CN" sz="1800" b="1" dirty="0" smtClean="0">
                <a:latin typeface="微软雅黑" pitchFamily="34" charset="-122"/>
                <a:ea typeface="微软雅黑" pitchFamily="34" charset="-122"/>
                <a:sym typeface="+mn-ea"/>
              </a:rPr>
              <a:t>2021</a:t>
            </a:r>
            <a:r>
              <a:rPr lang="zh-CN" altLang="zh-CN" sz="1800" b="1" dirty="0" smtClean="0">
                <a:latin typeface="微软雅黑" pitchFamily="34" charset="-122"/>
                <a:ea typeface="微软雅黑" pitchFamily="34" charset="-122"/>
                <a:sym typeface="+mn-ea"/>
              </a:rPr>
              <a:t>年普通高校招生文化考试安排和录取工作实施方案</a:t>
            </a:r>
            <a:r>
              <a:rPr lang="zh-CN" altLang="zh-CN" sz="1800" b="1" dirty="0" smtClean="0">
                <a:latin typeface="微软雅黑" pitchFamily="34" charset="-122"/>
                <a:ea typeface="微软雅黑" pitchFamily="34" charset="-122"/>
              </a:rPr>
              <a:t>》以《湖南省高考综合改革实施方案》及相关配套文件为基本依据，按照教育部的统一要求，结合我省组考工作和录取具体操作方面的有关实际情况，对选择性考试的安排和录取办法作了明确规定。方案全文包括</a:t>
            </a:r>
            <a:r>
              <a:rPr lang="en-US" altLang="zh-CN" sz="1800" b="1" dirty="0" smtClean="0">
                <a:latin typeface="微软雅黑" pitchFamily="34" charset="-122"/>
                <a:ea typeface="微软雅黑" pitchFamily="34" charset="-122"/>
                <a:sym typeface="+mn-ea"/>
              </a:rPr>
              <a:t>考试安排、录取办法和保障措施</a:t>
            </a:r>
            <a:r>
              <a:rPr lang="zh-CN" altLang="zh-CN" sz="1800" b="1" dirty="0" smtClean="0">
                <a:latin typeface="微软雅黑" pitchFamily="34" charset="-122"/>
                <a:ea typeface="微软雅黑" pitchFamily="34" charset="-122"/>
              </a:rPr>
              <a:t>三方面内容</a:t>
            </a:r>
            <a:r>
              <a:rPr lang="zh-CN" altLang="en-US" sz="1800" b="1" dirty="0" smtClean="0">
                <a:latin typeface="微软雅黑" pitchFamily="34" charset="-122"/>
                <a:ea typeface="微软雅黑" pitchFamily="34" charset="-122"/>
              </a:rPr>
              <a:t>，</a:t>
            </a:r>
            <a:r>
              <a:rPr lang="zh-CN" altLang="en-US" sz="1800" b="1" dirty="0" smtClean="0">
                <a:solidFill>
                  <a:srgbClr val="FF0000"/>
                </a:solidFill>
                <a:latin typeface="微软雅黑" pitchFamily="34" charset="-122"/>
                <a:ea typeface="微软雅黑" pitchFamily="34" charset="-122"/>
              </a:rPr>
              <a:t>具体涉及</a:t>
            </a:r>
            <a:r>
              <a:rPr lang="en-US" altLang="zh-CN" sz="1800" b="1" dirty="0" smtClean="0">
                <a:solidFill>
                  <a:srgbClr val="FF0000"/>
                </a:solidFill>
                <a:latin typeface="微软雅黑" pitchFamily="34" charset="-122"/>
                <a:ea typeface="微软雅黑" pitchFamily="34" charset="-122"/>
              </a:rPr>
              <a:t>8</a:t>
            </a:r>
            <a:r>
              <a:rPr lang="zh-CN" altLang="en-US" sz="1800" b="1" dirty="0" smtClean="0">
                <a:solidFill>
                  <a:srgbClr val="FF0000"/>
                </a:solidFill>
                <a:latin typeface="微软雅黑" pitchFamily="34" charset="-122"/>
                <a:ea typeface="微软雅黑" pitchFamily="34" charset="-122"/>
              </a:rPr>
              <a:t>个方面政策内容</a:t>
            </a:r>
            <a:r>
              <a:rPr lang="zh-CN" altLang="en-US" sz="1800" b="1" dirty="0" smtClean="0">
                <a:latin typeface="微软雅黑" pitchFamily="34" charset="-122"/>
                <a:ea typeface="微软雅黑" pitchFamily="34" charset="-122"/>
              </a:rPr>
              <a:t>。</a:t>
            </a:r>
            <a:endParaRPr lang="en-US" altLang="zh-CN" sz="1800" b="1"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 Placeholder 33"/>
          <p:cNvSpPr txBox="1"/>
          <p:nvPr/>
        </p:nvSpPr>
        <p:spPr>
          <a:xfrm>
            <a:off x="993082" y="2614449"/>
            <a:ext cx="2237740" cy="48260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dist">
              <a:lnSpc>
                <a:spcPct val="100000"/>
              </a:lnSpc>
              <a:buNone/>
            </a:pPr>
            <a:r>
              <a:rPr lang="zh-CN" altLang="en-AU" sz="2800" b="1" dirty="0">
                <a:solidFill>
                  <a:schemeClr val="bg1"/>
                </a:solidFill>
                <a:latin typeface="微软雅黑 Light" panose="020B0502040204020203" charset="-122"/>
                <a:ea typeface="微软雅黑 Light" panose="020B0502040204020203" charset="-122"/>
              </a:rPr>
              <a:t>方案出台过程</a:t>
            </a:r>
          </a:p>
        </p:txBody>
      </p:sp>
      <p:sp>
        <p:nvSpPr>
          <p:cNvPr id="32" name="矩形 31"/>
          <p:cNvSpPr/>
          <p:nvPr/>
        </p:nvSpPr>
        <p:spPr>
          <a:xfrm>
            <a:off x="0" y="698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34"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35" name="TextBox 29"/>
            <p:cNvSpPr txBox="1">
              <a:spLocks noChangeArrowheads="1"/>
            </p:cNvSpPr>
            <p:nvPr/>
          </p:nvSpPr>
          <p:spPr bwMode="auto">
            <a:xfrm>
              <a:off x="740247" y="68961"/>
              <a:ext cx="5044546" cy="397895"/>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政策内容</a:t>
              </a:r>
              <a:r>
                <a:rPr lang="en-US" altLang="zh-CN"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1</a:t>
              </a:r>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：考试安排</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4" name="组合 44"/>
              <p:cNvGrpSpPr/>
              <p:nvPr/>
            </p:nvGrpSpPr>
            <p:grpSpPr bwMode="auto">
              <a:xfrm>
                <a:off x="0" y="0"/>
                <a:ext cx="576187" cy="676543"/>
                <a:chOff x="0" y="0"/>
                <a:chExt cx="576187" cy="676543"/>
              </a:xfrm>
            </p:grpSpPr>
            <p:sp>
              <p:nvSpPr>
                <p:cNvPr id="40"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41"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38" name="图片 45"/>
              <p:cNvPicPr>
                <a:picLocks noChangeAspect="1" noChangeArrowheads="1"/>
              </p:cNvPicPr>
              <p:nvPr/>
            </p:nvPicPr>
            <p:blipFill>
              <a:blip r:embed="rId3" cstate="print"/>
              <a:srcRect/>
              <a:stretch>
                <a:fillRect/>
              </a:stretch>
            </p:blipFill>
            <p:spPr bwMode="auto">
              <a:xfrm flipH="1">
                <a:off x="394503" y="184967"/>
                <a:ext cx="318948" cy="123230"/>
              </a:xfrm>
              <a:prstGeom prst="rect">
                <a:avLst/>
              </a:prstGeom>
              <a:noFill/>
              <a:ln w="9525">
                <a:noFill/>
                <a:miter lim="800000"/>
                <a:headEnd/>
                <a:tailEnd/>
              </a:ln>
            </p:spPr>
          </p:pic>
          <p:pic>
            <p:nvPicPr>
              <p:cNvPr id="39" name="图片 46"/>
              <p:cNvPicPr>
                <a:picLocks noChangeAspect="1" noChangeArrowheads="1"/>
              </p:cNvPicPr>
              <p:nvPr/>
            </p:nvPicPr>
            <p:blipFill>
              <a:blip r:embed="rId3" cstate="print"/>
              <a:srcRect/>
              <a:stretch>
                <a:fillRect/>
              </a:stretch>
            </p:blipFill>
            <p:spPr bwMode="auto">
              <a:xfrm flipH="1">
                <a:off x="394503" y="436995"/>
                <a:ext cx="318948" cy="123230"/>
              </a:xfrm>
              <a:prstGeom prst="rect">
                <a:avLst/>
              </a:prstGeom>
              <a:noFill/>
              <a:ln w="9525">
                <a:noFill/>
                <a:miter lim="800000"/>
                <a:headEnd/>
                <a:tailEnd/>
              </a:ln>
            </p:spPr>
          </p:pic>
        </p:grpSp>
      </p:grpSp>
      <p:graphicFrame>
        <p:nvGraphicFramePr>
          <p:cNvPr id="14" name="表格 13"/>
          <p:cNvGraphicFramePr>
            <a:graphicFrameLocks noGrp="1"/>
          </p:cNvGraphicFramePr>
          <p:nvPr/>
        </p:nvGraphicFramePr>
        <p:xfrm>
          <a:off x="378823" y="1852569"/>
          <a:ext cx="5101045" cy="2015507"/>
        </p:xfrm>
        <a:graphic>
          <a:graphicData uri="http://schemas.openxmlformats.org/drawingml/2006/table">
            <a:tbl>
              <a:tblPr firstRow="1" bandRow="1">
                <a:tableStyleId>{5C22544A-7EE6-4342-B048-85BDC9FD1C3A}</a:tableStyleId>
              </a:tblPr>
              <a:tblGrid>
                <a:gridCol w="1005838"/>
                <a:gridCol w="1861458"/>
                <a:gridCol w="2233749"/>
              </a:tblGrid>
              <a:tr h="351232">
                <a:tc>
                  <a:txBody>
                    <a:bodyPr/>
                    <a:lstStyle/>
                    <a:p>
                      <a:pPr indent="266700" algn="ctr">
                        <a:lnSpc>
                          <a:spcPts val="2000"/>
                        </a:lnSpc>
                        <a:spcAft>
                          <a:spcPts val="0"/>
                        </a:spcAft>
                      </a:pPr>
                      <a:r>
                        <a:rPr lang="zh-CN" sz="1400" b="1" kern="100" dirty="0">
                          <a:solidFill>
                            <a:schemeClr val="tx1"/>
                          </a:solidFill>
                          <a:latin typeface="微软雅黑" pitchFamily="34" charset="-122"/>
                          <a:ea typeface="微软雅黑" pitchFamily="34" charset="-122"/>
                          <a:cs typeface="Times New Roman"/>
                        </a:rPr>
                        <a:t>日</a:t>
                      </a:r>
                      <a:r>
                        <a:rPr lang="en-US" sz="1400" b="1" kern="100" dirty="0">
                          <a:solidFill>
                            <a:schemeClr val="tx1"/>
                          </a:solidFill>
                          <a:latin typeface="微软雅黑" pitchFamily="34" charset="-122"/>
                          <a:ea typeface="微软雅黑" pitchFamily="34" charset="-122"/>
                          <a:cs typeface="Times New Roman"/>
                        </a:rPr>
                        <a:t>  </a:t>
                      </a:r>
                      <a:r>
                        <a:rPr lang="zh-CN" sz="1400" b="1" kern="100" dirty="0">
                          <a:solidFill>
                            <a:schemeClr val="tx1"/>
                          </a:solidFill>
                          <a:latin typeface="微软雅黑" pitchFamily="34" charset="-122"/>
                          <a:ea typeface="微软雅黑" pitchFamily="34" charset="-122"/>
                          <a:cs typeface="Times New Roman"/>
                        </a:rPr>
                        <a:t>期</a:t>
                      </a:r>
                    </a:p>
                  </a:txBody>
                  <a:tcPr marL="68580" marR="68580" marT="0" marB="0" anchor="ctr"/>
                </a:tc>
                <a:tc>
                  <a:txBody>
                    <a:bodyPr/>
                    <a:lstStyle/>
                    <a:p>
                      <a:pPr indent="266700" algn="ctr">
                        <a:lnSpc>
                          <a:spcPts val="2000"/>
                        </a:lnSpc>
                        <a:spcAft>
                          <a:spcPts val="0"/>
                        </a:spcAft>
                      </a:pPr>
                      <a:r>
                        <a:rPr lang="zh-CN" sz="1400" b="1" kern="100" dirty="0">
                          <a:solidFill>
                            <a:schemeClr val="tx1"/>
                          </a:solidFill>
                          <a:latin typeface="微软雅黑" pitchFamily="34" charset="-122"/>
                          <a:ea typeface="微软雅黑" pitchFamily="34" charset="-122"/>
                          <a:cs typeface="Times New Roman"/>
                        </a:rPr>
                        <a:t>上</a:t>
                      </a:r>
                      <a:r>
                        <a:rPr lang="en-US" sz="1400" b="1" kern="100" dirty="0">
                          <a:solidFill>
                            <a:schemeClr val="tx1"/>
                          </a:solidFill>
                          <a:latin typeface="微软雅黑" pitchFamily="34" charset="-122"/>
                          <a:ea typeface="微软雅黑" pitchFamily="34" charset="-122"/>
                          <a:cs typeface="Times New Roman"/>
                        </a:rPr>
                        <a:t>   </a:t>
                      </a:r>
                      <a:r>
                        <a:rPr lang="zh-CN" sz="1400" b="1" kern="100" dirty="0">
                          <a:solidFill>
                            <a:schemeClr val="tx1"/>
                          </a:solidFill>
                          <a:latin typeface="微软雅黑" pitchFamily="34" charset="-122"/>
                          <a:ea typeface="微软雅黑" pitchFamily="34" charset="-122"/>
                          <a:cs typeface="Times New Roman"/>
                        </a:rPr>
                        <a:t>午</a:t>
                      </a:r>
                    </a:p>
                  </a:txBody>
                  <a:tcPr marL="68580" marR="68580" marT="0" marB="0" anchor="ctr"/>
                </a:tc>
                <a:tc>
                  <a:txBody>
                    <a:bodyPr/>
                    <a:lstStyle/>
                    <a:p>
                      <a:pPr indent="266700" algn="ctr">
                        <a:lnSpc>
                          <a:spcPts val="2000"/>
                        </a:lnSpc>
                        <a:spcAft>
                          <a:spcPts val="0"/>
                        </a:spcAft>
                      </a:pPr>
                      <a:r>
                        <a:rPr lang="zh-CN" sz="1400" b="1" kern="100">
                          <a:solidFill>
                            <a:schemeClr val="tx1"/>
                          </a:solidFill>
                          <a:latin typeface="微软雅黑" pitchFamily="34" charset="-122"/>
                          <a:ea typeface="微软雅黑" pitchFamily="34" charset="-122"/>
                          <a:cs typeface="Times New Roman"/>
                        </a:rPr>
                        <a:t>下</a:t>
                      </a:r>
                      <a:r>
                        <a:rPr lang="en-US" sz="1400" b="1" kern="100" dirty="0">
                          <a:solidFill>
                            <a:schemeClr val="tx1"/>
                          </a:solidFill>
                          <a:latin typeface="微软雅黑" pitchFamily="34" charset="-122"/>
                          <a:ea typeface="微软雅黑" pitchFamily="34" charset="-122"/>
                          <a:cs typeface="Times New Roman"/>
                        </a:rPr>
                        <a:t>   </a:t>
                      </a:r>
                      <a:r>
                        <a:rPr lang="zh-CN" sz="1400" b="1" kern="100">
                          <a:solidFill>
                            <a:schemeClr val="tx1"/>
                          </a:solidFill>
                          <a:latin typeface="微软雅黑" pitchFamily="34" charset="-122"/>
                          <a:ea typeface="微软雅黑" pitchFamily="34" charset="-122"/>
                          <a:cs typeface="Times New Roman"/>
                        </a:rPr>
                        <a:t>午</a:t>
                      </a:r>
                    </a:p>
                  </a:txBody>
                  <a:tcPr marL="68580" marR="68580" marT="0" marB="0" anchor="ctr"/>
                </a:tc>
              </a:tr>
              <a:tr h="481139">
                <a:tc>
                  <a:txBody>
                    <a:bodyPr/>
                    <a:lstStyle/>
                    <a:p>
                      <a:pPr indent="266700" algn="ctr">
                        <a:lnSpc>
                          <a:spcPts val="2000"/>
                        </a:lnSpc>
                        <a:spcAft>
                          <a:spcPts val="0"/>
                        </a:spcAft>
                      </a:pPr>
                      <a:r>
                        <a:rPr lang="en-US" sz="1200" b="1" kern="100" dirty="0">
                          <a:solidFill>
                            <a:schemeClr val="tx1"/>
                          </a:solidFill>
                          <a:latin typeface="微软雅黑" pitchFamily="34" charset="-122"/>
                          <a:ea typeface="微软雅黑" pitchFamily="34" charset="-122"/>
                          <a:cs typeface="Times New Roman"/>
                        </a:rPr>
                        <a:t>6</a:t>
                      </a:r>
                      <a:r>
                        <a:rPr lang="zh-CN" sz="1200" b="1" kern="100" dirty="0">
                          <a:solidFill>
                            <a:schemeClr val="tx1"/>
                          </a:solidFill>
                          <a:latin typeface="微软雅黑" pitchFamily="34" charset="-122"/>
                          <a:ea typeface="微软雅黑" pitchFamily="34" charset="-122"/>
                          <a:cs typeface="Times New Roman"/>
                        </a:rPr>
                        <a:t>月</a:t>
                      </a:r>
                      <a:r>
                        <a:rPr lang="en-US" sz="1200" b="1" kern="100" dirty="0">
                          <a:solidFill>
                            <a:schemeClr val="tx1"/>
                          </a:solidFill>
                          <a:latin typeface="微软雅黑" pitchFamily="34" charset="-122"/>
                          <a:ea typeface="微软雅黑" pitchFamily="34" charset="-122"/>
                          <a:cs typeface="Times New Roman"/>
                        </a:rPr>
                        <a:t>7</a:t>
                      </a:r>
                      <a:r>
                        <a:rPr lang="zh-CN" sz="1200" b="1" kern="100" dirty="0">
                          <a:solidFill>
                            <a:schemeClr val="tx1"/>
                          </a:solidFill>
                          <a:latin typeface="微软雅黑" pitchFamily="34" charset="-122"/>
                          <a:ea typeface="微软雅黑" pitchFamily="34" charset="-122"/>
                          <a:cs typeface="Times New Roman"/>
                        </a:rPr>
                        <a:t>日</a:t>
                      </a:r>
                    </a:p>
                  </a:txBody>
                  <a:tcPr marL="68580" marR="68580" marT="0" marB="0" anchor="ctr"/>
                </a:tc>
                <a:tc>
                  <a:txBody>
                    <a:bodyPr/>
                    <a:lstStyle/>
                    <a:p>
                      <a:pPr indent="266700" algn="ctr">
                        <a:lnSpc>
                          <a:spcPts val="2000"/>
                        </a:lnSpc>
                        <a:spcAft>
                          <a:spcPts val="0"/>
                        </a:spcAft>
                      </a:pPr>
                      <a:r>
                        <a:rPr lang="zh-CN" sz="1200" b="1" kern="100" dirty="0">
                          <a:solidFill>
                            <a:schemeClr val="tx1"/>
                          </a:solidFill>
                          <a:latin typeface="微软雅黑" pitchFamily="34" charset="-122"/>
                          <a:ea typeface="微软雅黑" pitchFamily="34" charset="-122"/>
                          <a:cs typeface="Times New Roman"/>
                        </a:rPr>
                        <a:t>语</a:t>
                      </a:r>
                      <a:r>
                        <a:rPr lang="en-US" sz="1200" b="1" kern="100" dirty="0">
                          <a:solidFill>
                            <a:schemeClr val="tx1"/>
                          </a:solidFill>
                          <a:latin typeface="微软雅黑" pitchFamily="34" charset="-122"/>
                          <a:ea typeface="微软雅黑" pitchFamily="34" charset="-122"/>
                          <a:cs typeface="Times New Roman"/>
                        </a:rPr>
                        <a:t> </a:t>
                      </a:r>
                      <a:r>
                        <a:rPr lang="zh-CN" sz="1200" b="1" kern="100" dirty="0" smtClean="0">
                          <a:solidFill>
                            <a:schemeClr val="tx1"/>
                          </a:solidFill>
                          <a:latin typeface="微软雅黑" pitchFamily="34" charset="-122"/>
                          <a:ea typeface="微软雅黑" pitchFamily="34" charset="-122"/>
                          <a:cs typeface="Times New Roman"/>
                        </a:rPr>
                        <a:t>文</a:t>
                      </a:r>
                      <a:endParaRPr lang="zh-CN" sz="1200" b="1" kern="100" dirty="0">
                        <a:solidFill>
                          <a:schemeClr val="tx1"/>
                        </a:solidFill>
                        <a:latin typeface="微软雅黑" pitchFamily="34" charset="-122"/>
                        <a:ea typeface="微软雅黑" pitchFamily="34" charset="-122"/>
                        <a:cs typeface="Times New Roman"/>
                      </a:endParaRPr>
                    </a:p>
                    <a:p>
                      <a:pPr indent="266700" algn="ctr">
                        <a:lnSpc>
                          <a:spcPts val="2000"/>
                        </a:lnSpc>
                        <a:spcAft>
                          <a:spcPts val="0"/>
                        </a:spcAft>
                      </a:pPr>
                      <a:r>
                        <a:rPr lang="zh-CN" sz="1200" b="1" kern="100" dirty="0">
                          <a:solidFill>
                            <a:schemeClr val="tx1"/>
                          </a:solidFill>
                          <a:latin typeface="微软雅黑" pitchFamily="34" charset="-122"/>
                          <a:ea typeface="微软雅黑" pitchFamily="34" charset="-122"/>
                          <a:cs typeface="Times New Roman"/>
                        </a:rPr>
                        <a:t>（</a:t>
                      </a:r>
                      <a:r>
                        <a:rPr lang="en-US" sz="1200" b="1" kern="100" dirty="0">
                          <a:solidFill>
                            <a:schemeClr val="tx1"/>
                          </a:solidFill>
                          <a:latin typeface="微软雅黑" pitchFamily="34" charset="-122"/>
                          <a:ea typeface="微软雅黑" pitchFamily="34" charset="-122"/>
                          <a:cs typeface="Times New Roman"/>
                        </a:rPr>
                        <a:t>9:00</a:t>
                      </a:r>
                      <a:r>
                        <a:rPr lang="zh-CN" sz="1200" b="1" kern="100" dirty="0">
                          <a:solidFill>
                            <a:schemeClr val="tx1"/>
                          </a:solidFill>
                          <a:latin typeface="微软雅黑" pitchFamily="34" charset="-122"/>
                          <a:ea typeface="微软雅黑" pitchFamily="34" charset="-122"/>
                          <a:cs typeface="Times New Roman"/>
                        </a:rPr>
                        <a:t>－</a:t>
                      </a:r>
                      <a:r>
                        <a:rPr lang="en-US" sz="1200" b="1" kern="100" dirty="0">
                          <a:solidFill>
                            <a:schemeClr val="tx1"/>
                          </a:solidFill>
                          <a:latin typeface="微软雅黑" pitchFamily="34" charset="-122"/>
                          <a:ea typeface="微软雅黑" pitchFamily="34" charset="-122"/>
                          <a:cs typeface="Times New Roman"/>
                        </a:rPr>
                        <a:t>11:30</a:t>
                      </a:r>
                      <a:r>
                        <a:rPr lang="zh-CN" sz="1200" b="1" kern="100" dirty="0">
                          <a:solidFill>
                            <a:schemeClr val="tx1"/>
                          </a:solidFill>
                          <a:latin typeface="微软雅黑" pitchFamily="34" charset="-122"/>
                          <a:ea typeface="微软雅黑" pitchFamily="34" charset="-122"/>
                          <a:cs typeface="Times New Roman"/>
                        </a:rPr>
                        <a:t>）</a:t>
                      </a:r>
                    </a:p>
                  </a:txBody>
                  <a:tcPr marL="68580" marR="68580" marT="0" marB="0" anchor="ctr"/>
                </a:tc>
                <a:tc>
                  <a:txBody>
                    <a:bodyPr/>
                    <a:lstStyle/>
                    <a:p>
                      <a:pPr indent="266700" algn="ctr">
                        <a:lnSpc>
                          <a:spcPts val="2000"/>
                        </a:lnSpc>
                        <a:spcAft>
                          <a:spcPts val="0"/>
                        </a:spcAft>
                      </a:pPr>
                      <a:r>
                        <a:rPr lang="zh-CN" sz="1200" b="1" kern="100" dirty="0">
                          <a:solidFill>
                            <a:schemeClr val="tx1"/>
                          </a:solidFill>
                          <a:latin typeface="微软雅黑" pitchFamily="34" charset="-122"/>
                          <a:ea typeface="微软雅黑" pitchFamily="34" charset="-122"/>
                          <a:cs typeface="Times New Roman"/>
                        </a:rPr>
                        <a:t>数</a:t>
                      </a:r>
                      <a:r>
                        <a:rPr lang="en-US" sz="1200" b="1" kern="100" dirty="0">
                          <a:solidFill>
                            <a:schemeClr val="tx1"/>
                          </a:solidFill>
                          <a:latin typeface="微软雅黑" pitchFamily="34" charset="-122"/>
                          <a:ea typeface="微软雅黑" pitchFamily="34" charset="-122"/>
                          <a:cs typeface="Times New Roman"/>
                        </a:rPr>
                        <a:t> </a:t>
                      </a:r>
                      <a:r>
                        <a:rPr lang="zh-CN" sz="1200" b="1" kern="100" dirty="0" smtClean="0">
                          <a:solidFill>
                            <a:schemeClr val="tx1"/>
                          </a:solidFill>
                          <a:latin typeface="微软雅黑" pitchFamily="34" charset="-122"/>
                          <a:ea typeface="微软雅黑" pitchFamily="34" charset="-122"/>
                          <a:cs typeface="Times New Roman"/>
                        </a:rPr>
                        <a:t>学</a:t>
                      </a:r>
                      <a:endParaRPr lang="zh-CN" sz="1200" b="1" kern="100" dirty="0">
                        <a:solidFill>
                          <a:schemeClr val="tx1"/>
                        </a:solidFill>
                        <a:latin typeface="微软雅黑" pitchFamily="34" charset="-122"/>
                        <a:ea typeface="微软雅黑" pitchFamily="34" charset="-122"/>
                        <a:cs typeface="Times New Roman"/>
                      </a:endParaRPr>
                    </a:p>
                    <a:p>
                      <a:pPr indent="266700" algn="ctr">
                        <a:lnSpc>
                          <a:spcPts val="2000"/>
                        </a:lnSpc>
                        <a:spcAft>
                          <a:spcPts val="0"/>
                        </a:spcAft>
                      </a:pPr>
                      <a:r>
                        <a:rPr lang="zh-CN" sz="1200" b="1" kern="100" dirty="0">
                          <a:solidFill>
                            <a:schemeClr val="tx1"/>
                          </a:solidFill>
                          <a:latin typeface="微软雅黑" pitchFamily="34" charset="-122"/>
                          <a:ea typeface="微软雅黑" pitchFamily="34" charset="-122"/>
                          <a:cs typeface="Times New Roman"/>
                        </a:rPr>
                        <a:t>（</a:t>
                      </a:r>
                      <a:r>
                        <a:rPr lang="en-US" sz="1200" b="1" kern="100" dirty="0">
                          <a:solidFill>
                            <a:schemeClr val="tx1"/>
                          </a:solidFill>
                          <a:latin typeface="微软雅黑" pitchFamily="34" charset="-122"/>
                          <a:ea typeface="微软雅黑" pitchFamily="34" charset="-122"/>
                          <a:cs typeface="Times New Roman"/>
                        </a:rPr>
                        <a:t>15:00</a:t>
                      </a:r>
                      <a:r>
                        <a:rPr lang="zh-CN" sz="1200" b="1" kern="100" dirty="0">
                          <a:solidFill>
                            <a:schemeClr val="tx1"/>
                          </a:solidFill>
                          <a:latin typeface="微软雅黑" pitchFamily="34" charset="-122"/>
                          <a:ea typeface="微软雅黑" pitchFamily="34" charset="-122"/>
                          <a:cs typeface="Times New Roman"/>
                        </a:rPr>
                        <a:t>－</a:t>
                      </a:r>
                      <a:r>
                        <a:rPr lang="en-US" sz="1200" b="1" kern="100" dirty="0">
                          <a:solidFill>
                            <a:schemeClr val="tx1"/>
                          </a:solidFill>
                          <a:latin typeface="微软雅黑" pitchFamily="34" charset="-122"/>
                          <a:ea typeface="微软雅黑" pitchFamily="34" charset="-122"/>
                          <a:cs typeface="Times New Roman"/>
                        </a:rPr>
                        <a:t>17:00</a:t>
                      </a:r>
                      <a:r>
                        <a:rPr lang="zh-CN" sz="1200" b="1" kern="100" dirty="0">
                          <a:solidFill>
                            <a:schemeClr val="tx1"/>
                          </a:solidFill>
                          <a:latin typeface="微软雅黑" pitchFamily="34" charset="-122"/>
                          <a:ea typeface="微软雅黑" pitchFamily="34" charset="-122"/>
                          <a:cs typeface="Times New Roman"/>
                        </a:rPr>
                        <a:t>）</a:t>
                      </a:r>
                    </a:p>
                  </a:txBody>
                  <a:tcPr marL="68580" marR="68580" marT="0" marB="0" anchor="ctr"/>
                </a:tc>
              </a:tr>
              <a:tr h="481139">
                <a:tc>
                  <a:txBody>
                    <a:bodyPr/>
                    <a:lstStyle/>
                    <a:p>
                      <a:pPr indent="266700" algn="ctr">
                        <a:lnSpc>
                          <a:spcPts val="2000"/>
                        </a:lnSpc>
                        <a:spcAft>
                          <a:spcPts val="0"/>
                        </a:spcAft>
                      </a:pPr>
                      <a:r>
                        <a:rPr lang="en-US" sz="1200" b="1" kern="100" dirty="0">
                          <a:solidFill>
                            <a:schemeClr val="tx1"/>
                          </a:solidFill>
                          <a:latin typeface="微软雅黑" pitchFamily="34" charset="-122"/>
                          <a:ea typeface="微软雅黑" pitchFamily="34" charset="-122"/>
                          <a:cs typeface="Times New Roman"/>
                        </a:rPr>
                        <a:t>6</a:t>
                      </a:r>
                      <a:r>
                        <a:rPr lang="zh-CN" sz="1200" b="1" kern="100">
                          <a:solidFill>
                            <a:schemeClr val="tx1"/>
                          </a:solidFill>
                          <a:latin typeface="微软雅黑" pitchFamily="34" charset="-122"/>
                          <a:ea typeface="微软雅黑" pitchFamily="34" charset="-122"/>
                          <a:cs typeface="Times New Roman"/>
                        </a:rPr>
                        <a:t>月</a:t>
                      </a:r>
                      <a:r>
                        <a:rPr lang="en-US" sz="1200" b="1" kern="100" dirty="0">
                          <a:solidFill>
                            <a:schemeClr val="tx1"/>
                          </a:solidFill>
                          <a:latin typeface="微软雅黑" pitchFamily="34" charset="-122"/>
                          <a:ea typeface="微软雅黑" pitchFamily="34" charset="-122"/>
                          <a:cs typeface="Times New Roman"/>
                        </a:rPr>
                        <a:t>8</a:t>
                      </a:r>
                      <a:r>
                        <a:rPr lang="zh-CN" sz="1200" b="1" kern="100">
                          <a:solidFill>
                            <a:schemeClr val="tx1"/>
                          </a:solidFill>
                          <a:latin typeface="微软雅黑" pitchFamily="34" charset="-122"/>
                          <a:ea typeface="微软雅黑" pitchFamily="34" charset="-122"/>
                          <a:cs typeface="Times New Roman"/>
                        </a:rPr>
                        <a:t>日</a:t>
                      </a:r>
                    </a:p>
                  </a:txBody>
                  <a:tcPr marL="68580" marR="68580" marT="0" marB="0" anchor="ctr"/>
                </a:tc>
                <a:tc>
                  <a:txBody>
                    <a:bodyPr/>
                    <a:lstStyle/>
                    <a:p>
                      <a:pPr indent="266700" algn="ctr">
                        <a:lnSpc>
                          <a:spcPts val="2000"/>
                        </a:lnSpc>
                        <a:spcAft>
                          <a:spcPts val="0"/>
                        </a:spcAft>
                      </a:pPr>
                      <a:r>
                        <a:rPr lang="zh-CN" sz="1200" b="1" kern="100" dirty="0">
                          <a:solidFill>
                            <a:srgbClr val="FF0000"/>
                          </a:solidFill>
                          <a:latin typeface="微软雅黑" pitchFamily="34" charset="-122"/>
                          <a:ea typeface="微软雅黑" pitchFamily="34" charset="-122"/>
                          <a:cs typeface="Times New Roman"/>
                        </a:rPr>
                        <a:t>物理</a:t>
                      </a:r>
                      <a:r>
                        <a:rPr lang="en-US" sz="1200" b="1" kern="100" dirty="0">
                          <a:solidFill>
                            <a:srgbClr val="FF0000"/>
                          </a:solidFill>
                          <a:latin typeface="微软雅黑" pitchFamily="34" charset="-122"/>
                          <a:ea typeface="微软雅黑" pitchFamily="34" charset="-122"/>
                          <a:cs typeface="Times New Roman"/>
                        </a:rPr>
                        <a:t> / </a:t>
                      </a:r>
                      <a:r>
                        <a:rPr lang="zh-CN" sz="1200" b="1" kern="100" dirty="0">
                          <a:solidFill>
                            <a:srgbClr val="FF0000"/>
                          </a:solidFill>
                          <a:latin typeface="微软雅黑" pitchFamily="34" charset="-122"/>
                          <a:ea typeface="微软雅黑" pitchFamily="34" charset="-122"/>
                          <a:cs typeface="Times New Roman"/>
                        </a:rPr>
                        <a:t>历史</a:t>
                      </a:r>
                    </a:p>
                    <a:p>
                      <a:pPr indent="266700" algn="ctr">
                        <a:lnSpc>
                          <a:spcPts val="2000"/>
                        </a:lnSpc>
                        <a:spcAft>
                          <a:spcPts val="0"/>
                        </a:spcAft>
                      </a:pPr>
                      <a:r>
                        <a:rPr lang="zh-CN" sz="1200" b="1" kern="100" dirty="0">
                          <a:solidFill>
                            <a:srgbClr val="FF0000"/>
                          </a:solidFill>
                          <a:latin typeface="微软雅黑" pitchFamily="34" charset="-122"/>
                          <a:ea typeface="微软雅黑" pitchFamily="34" charset="-122"/>
                          <a:cs typeface="Times New Roman"/>
                        </a:rPr>
                        <a:t>（</a:t>
                      </a:r>
                      <a:r>
                        <a:rPr lang="en-US" sz="1200" b="1" kern="100" dirty="0">
                          <a:solidFill>
                            <a:srgbClr val="FF0000"/>
                          </a:solidFill>
                          <a:latin typeface="微软雅黑" pitchFamily="34" charset="-122"/>
                          <a:ea typeface="微软雅黑" pitchFamily="34" charset="-122"/>
                          <a:cs typeface="Times New Roman"/>
                        </a:rPr>
                        <a:t>9:00</a:t>
                      </a:r>
                      <a:r>
                        <a:rPr lang="zh-CN" sz="1200" b="1" kern="100" dirty="0">
                          <a:solidFill>
                            <a:srgbClr val="FF0000"/>
                          </a:solidFill>
                          <a:latin typeface="微软雅黑" pitchFamily="34" charset="-122"/>
                          <a:ea typeface="微软雅黑" pitchFamily="34" charset="-122"/>
                          <a:cs typeface="Times New Roman"/>
                        </a:rPr>
                        <a:t>－</a:t>
                      </a:r>
                      <a:r>
                        <a:rPr lang="en-US" sz="1200" b="1" kern="100" dirty="0">
                          <a:solidFill>
                            <a:srgbClr val="FF0000"/>
                          </a:solidFill>
                          <a:latin typeface="微软雅黑" pitchFamily="34" charset="-122"/>
                          <a:ea typeface="微软雅黑" pitchFamily="34" charset="-122"/>
                          <a:cs typeface="Times New Roman"/>
                        </a:rPr>
                        <a:t>10:15</a:t>
                      </a:r>
                      <a:r>
                        <a:rPr lang="zh-CN" sz="1200" b="1" kern="100" dirty="0">
                          <a:solidFill>
                            <a:srgbClr val="FF0000"/>
                          </a:solidFill>
                          <a:latin typeface="微软雅黑" pitchFamily="34" charset="-122"/>
                          <a:ea typeface="微软雅黑" pitchFamily="34" charset="-122"/>
                          <a:cs typeface="Times New Roman"/>
                        </a:rPr>
                        <a:t>）</a:t>
                      </a:r>
                    </a:p>
                  </a:txBody>
                  <a:tcPr marL="68580" marR="68580" marT="0" marB="0" anchor="ctr"/>
                </a:tc>
                <a:tc>
                  <a:txBody>
                    <a:bodyPr/>
                    <a:lstStyle/>
                    <a:p>
                      <a:pPr indent="266700" algn="ctr">
                        <a:lnSpc>
                          <a:spcPts val="2000"/>
                        </a:lnSpc>
                        <a:spcAft>
                          <a:spcPts val="0"/>
                        </a:spcAft>
                      </a:pPr>
                      <a:r>
                        <a:rPr lang="zh-CN" sz="1200" b="1" kern="100" dirty="0">
                          <a:solidFill>
                            <a:schemeClr val="tx1"/>
                          </a:solidFill>
                          <a:latin typeface="微软雅黑" pitchFamily="34" charset="-122"/>
                          <a:ea typeface="微软雅黑" pitchFamily="34" charset="-122"/>
                          <a:cs typeface="Times New Roman"/>
                        </a:rPr>
                        <a:t>外语（含听力）</a:t>
                      </a:r>
                    </a:p>
                    <a:p>
                      <a:pPr indent="266700" algn="ctr">
                        <a:lnSpc>
                          <a:spcPts val="2000"/>
                        </a:lnSpc>
                        <a:spcAft>
                          <a:spcPts val="0"/>
                        </a:spcAft>
                      </a:pPr>
                      <a:r>
                        <a:rPr lang="zh-CN" sz="1200" b="1" kern="100" dirty="0">
                          <a:solidFill>
                            <a:schemeClr val="tx1"/>
                          </a:solidFill>
                          <a:latin typeface="微软雅黑" pitchFamily="34" charset="-122"/>
                          <a:ea typeface="微软雅黑" pitchFamily="34" charset="-122"/>
                          <a:cs typeface="Times New Roman"/>
                        </a:rPr>
                        <a:t>（</a:t>
                      </a:r>
                      <a:r>
                        <a:rPr lang="en-US" sz="1200" b="1" kern="100" dirty="0">
                          <a:solidFill>
                            <a:schemeClr val="tx1"/>
                          </a:solidFill>
                          <a:latin typeface="微软雅黑" pitchFamily="34" charset="-122"/>
                          <a:ea typeface="微软雅黑" pitchFamily="34" charset="-122"/>
                          <a:cs typeface="Times New Roman"/>
                        </a:rPr>
                        <a:t>15:00</a:t>
                      </a:r>
                      <a:r>
                        <a:rPr lang="zh-CN" sz="1200" b="1" kern="100" dirty="0">
                          <a:solidFill>
                            <a:schemeClr val="tx1"/>
                          </a:solidFill>
                          <a:latin typeface="微软雅黑" pitchFamily="34" charset="-122"/>
                          <a:ea typeface="微软雅黑" pitchFamily="34" charset="-122"/>
                          <a:cs typeface="Times New Roman"/>
                        </a:rPr>
                        <a:t>－</a:t>
                      </a:r>
                      <a:r>
                        <a:rPr lang="en-US" sz="1200" b="1" kern="100" dirty="0">
                          <a:solidFill>
                            <a:schemeClr val="tx1"/>
                          </a:solidFill>
                          <a:latin typeface="微软雅黑" pitchFamily="34" charset="-122"/>
                          <a:ea typeface="微软雅黑" pitchFamily="34" charset="-122"/>
                          <a:cs typeface="Times New Roman"/>
                        </a:rPr>
                        <a:t>17:00</a:t>
                      </a:r>
                      <a:r>
                        <a:rPr lang="zh-CN" sz="1200" b="1" kern="100" dirty="0">
                          <a:solidFill>
                            <a:schemeClr val="tx1"/>
                          </a:solidFill>
                          <a:latin typeface="微软雅黑" pitchFamily="34" charset="-122"/>
                          <a:ea typeface="微软雅黑" pitchFamily="34" charset="-122"/>
                          <a:cs typeface="Times New Roman"/>
                        </a:rPr>
                        <a:t>）</a:t>
                      </a:r>
                    </a:p>
                  </a:txBody>
                  <a:tcPr marL="68580" marR="68580" marT="0" marB="0" anchor="ctr"/>
                </a:tc>
              </a:tr>
              <a:tr h="648275">
                <a:tc>
                  <a:txBody>
                    <a:bodyPr/>
                    <a:lstStyle/>
                    <a:p>
                      <a:pPr indent="266700" algn="ctr">
                        <a:lnSpc>
                          <a:spcPts val="2000"/>
                        </a:lnSpc>
                        <a:spcAft>
                          <a:spcPts val="0"/>
                        </a:spcAft>
                      </a:pPr>
                      <a:r>
                        <a:rPr lang="en-US" sz="1200" b="1" kern="100" dirty="0">
                          <a:solidFill>
                            <a:schemeClr val="tx1"/>
                          </a:solidFill>
                          <a:latin typeface="微软雅黑" pitchFamily="34" charset="-122"/>
                          <a:ea typeface="微软雅黑" pitchFamily="34" charset="-122"/>
                          <a:cs typeface="Times New Roman"/>
                        </a:rPr>
                        <a:t>6</a:t>
                      </a:r>
                      <a:r>
                        <a:rPr lang="zh-CN" sz="1200" b="1" kern="100">
                          <a:solidFill>
                            <a:schemeClr val="tx1"/>
                          </a:solidFill>
                          <a:latin typeface="微软雅黑" pitchFamily="34" charset="-122"/>
                          <a:ea typeface="微软雅黑" pitchFamily="34" charset="-122"/>
                          <a:cs typeface="Times New Roman"/>
                        </a:rPr>
                        <a:t>月</a:t>
                      </a:r>
                      <a:r>
                        <a:rPr lang="en-US" sz="1200" b="1" kern="100" dirty="0">
                          <a:solidFill>
                            <a:schemeClr val="tx1"/>
                          </a:solidFill>
                          <a:latin typeface="微软雅黑" pitchFamily="34" charset="-122"/>
                          <a:ea typeface="微软雅黑" pitchFamily="34" charset="-122"/>
                          <a:cs typeface="Times New Roman"/>
                        </a:rPr>
                        <a:t>9</a:t>
                      </a:r>
                      <a:r>
                        <a:rPr lang="zh-CN" sz="1200" b="1" kern="100">
                          <a:solidFill>
                            <a:schemeClr val="tx1"/>
                          </a:solidFill>
                          <a:latin typeface="微软雅黑" pitchFamily="34" charset="-122"/>
                          <a:ea typeface="微软雅黑" pitchFamily="34" charset="-122"/>
                          <a:cs typeface="Times New Roman"/>
                        </a:rPr>
                        <a:t>日</a:t>
                      </a:r>
                    </a:p>
                  </a:txBody>
                  <a:tcPr marL="68580" marR="68580" marT="0" marB="0" anchor="ctr"/>
                </a:tc>
                <a:tc>
                  <a:txBody>
                    <a:bodyPr/>
                    <a:lstStyle/>
                    <a:p>
                      <a:pPr indent="266700" algn="ctr">
                        <a:lnSpc>
                          <a:spcPts val="2000"/>
                        </a:lnSpc>
                        <a:spcAft>
                          <a:spcPts val="0"/>
                        </a:spcAft>
                      </a:pPr>
                      <a:r>
                        <a:rPr lang="zh-CN" sz="1200" b="1" kern="100">
                          <a:solidFill>
                            <a:schemeClr val="tx1"/>
                          </a:solidFill>
                          <a:latin typeface="微软雅黑" pitchFamily="34" charset="-122"/>
                          <a:ea typeface="微软雅黑" pitchFamily="34" charset="-122"/>
                          <a:cs typeface="Times New Roman"/>
                        </a:rPr>
                        <a:t>化学 （</a:t>
                      </a:r>
                      <a:r>
                        <a:rPr lang="en-US" sz="1200" b="1" kern="100" dirty="0">
                          <a:solidFill>
                            <a:schemeClr val="tx1"/>
                          </a:solidFill>
                          <a:latin typeface="微软雅黑" pitchFamily="34" charset="-122"/>
                          <a:ea typeface="微软雅黑" pitchFamily="34" charset="-122"/>
                          <a:cs typeface="Times New Roman"/>
                        </a:rPr>
                        <a:t>8:30</a:t>
                      </a:r>
                      <a:r>
                        <a:rPr lang="zh-CN" sz="1200" b="1" kern="100">
                          <a:solidFill>
                            <a:schemeClr val="tx1"/>
                          </a:solidFill>
                          <a:latin typeface="微软雅黑" pitchFamily="34" charset="-122"/>
                          <a:ea typeface="微软雅黑" pitchFamily="34" charset="-122"/>
                          <a:cs typeface="Times New Roman"/>
                        </a:rPr>
                        <a:t>－</a:t>
                      </a:r>
                      <a:r>
                        <a:rPr lang="en-US" sz="1200" b="1" kern="100" dirty="0">
                          <a:solidFill>
                            <a:schemeClr val="tx1"/>
                          </a:solidFill>
                          <a:latin typeface="微软雅黑" pitchFamily="34" charset="-122"/>
                          <a:ea typeface="微软雅黑" pitchFamily="34" charset="-122"/>
                          <a:cs typeface="Times New Roman"/>
                        </a:rPr>
                        <a:t>9:45</a:t>
                      </a:r>
                      <a:r>
                        <a:rPr lang="zh-CN" sz="1200" b="1" kern="100">
                          <a:solidFill>
                            <a:schemeClr val="tx1"/>
                          </a:solidFill>
                          <a:latin typeface="微软雅黑" pitchFamily="34" charset="-122"/>
                          <a:ea typeface="微软雅黑" pitchFamily="34" charset="-122"/>
                          <a:cs typeface="Times New Roman"/>
                        </a:rPr>
                        <a:t>）</a:t>
                      </a:r>
                    </a:p>
                    <a:p>
                      <a:pPr indent="266700" algn="ctr">
                        <a:lnSpc>
                          <a:spcPts val="2000"/>
                        </a:lnSpc>
                        <a:spcAft>
                          <a:spcPts val="0"/>
                        </a:spcAft>
                      </a:pPr>
                      <a:r>
                        <a:rPr lang="zh-CN" sz="1200" b="1" kern="100">
                          <a:solidFill>
                            <a:schemeClr val="tx1"/>
                          </a:solidFill>
                          <a:latin typeface="微软雅黑" pitchFamily="34" charset="-122"/>
                          <a:ea typeface="微软雅黑" pitchFamily="34" charset="-122"/>
                          <a:cs typeface="Times New Roman"/>
                        </a:rPr>
                        <a:t>地理（</a:t>
                      </a:r>
                      <a:r>
                        <a:rPr lang="en-US" sz="1200" b="1" kern="100" dirty="0">
                          <a:solidFill>
                            <a:schemeClr val="tx1"/>
                          </a:solidFill>
                          <a:latin typeface="微软雅黑" pitchFamily="34" charset="-122"/>
                          <a:ea typeface="微软雅黑" pitchFamily="34" charset="-122"/>
                          <a:cs typeface="Times New Roman"/>
                        </a:rPr>
                        <a:t>11:00</a:t>
                      </a:r>
                      <a:r>
                        <a:rPr lang="zh-CN" sz="1200" b="1" kern="100">
                          <a:solidFill>
                            <a:schemeClr val="tx1"/>
                          </a:solidFill>
                          <a:latin typeface="微软雅黑" pitchFamily="34" charset="-122"/>
                          <a:ea typeface="微软雅黑" pitchFamily="34" charset="-122"/>
                          <a:cs typeface="Times New Roman"/>
                        </a:rPr>
                        <a:t>－</a:t>
                      </a:r>
                      <a:r>
                        <a:rPr lang="en-US" sz="1200" b="1" kern="100" dirty="0">
                          <a:solidFill>
                            <a:schemeClr val="tx1"/>
                          </a:solidFill>
                          <a:latin typeface="微软雅黑" pitchFamily="34" charset="-122"/>
                          <a:ea typeface="微软雅黑" pitchFamily="34" charset="-122"/>
                          <a:cs typeface="Times New Roman"/>
                        </a:rPr>
                        <a:t>12:15</a:t>
                      </a:r>
                      <a:r>
                        <a:rPr lang="zh-CN" sz="1200" b="1" kern="100">
                          <a:solidFill>
                            <a:schemeClr val="tx1"/>
                          </a:solidFill>
                          <a:latin typeface="微软雅黑" pitchFamily="34" charset="-122"/>
                          <a:ea typeface="微软雅黑" pitchFamily="34" charset="-122"/>
                          <a:cs typeface="Times New Roman"/>
                        </a:rPr>
                        <a:t>）</a:t>
                      </a:r>
                    </a:p>
                  </a:txBody>
                  <a:tcPr marL="68580" marR="68580" marT="0" marB="0" anchor="ctr"/>
                </a:tc>
                <a:tc>
                  <a:txBody>
                    <a:bodyPr/>
                    <a:lstStyle/>
                    <a:p>
                      <a:pPr indent="266700" algn="ctr">
                        <a:lnSpc>
                          <a:spcPts val="2000"/>
                        </a:lnSpc>
                        <a:spcAft>
                          <a:spcPts val="0"/>
                        </a:spcAft>
                      </a:pPr>
                      <a:r>
                        <a:rPr lang="zh-CN" sz="1200" b="1" kern="100" dirty="0">
                          <a:solidFill>
                            <a:schemeClr val="tx1"/>
                          </a:solidFill>
                          <a:latin typeface="微软雅黑" pitchFamily="34" charset="-122"/>
                          <a:ea typeface="微软雅黑" pitchFamily="34" charset="-122"/>
                          <a:cs typeface="Times New Roman"/>
                        </a:rPr>
                        <a:t>思想政治（</a:t>
                      </a:r>
                      <a:r>
                        <a:rPr lang="en-US" sz="1200" b="1" kern="100" dirty="0">
                          <a:solidFill>
                            <a:schemeClr val="tx1"/>
                          </a:solidFill>
                          <a:latin typeface="微软雅黑" pitchFamily="34" charset="-122"/>
                          <a:ea typeface="微软雅黑" pitchFamily="34" charset="-122"/>
                          <a:cs typeface="Times New Roman"/>
                        </a:rPr>
                        <a:t>14:30</a:t>
                      </a:r>
                      <a:r>
                        <a:rPr lang="zh-CN" sz="1200" b="1" kern="100" dirty="0">
                          <a:solidFill>
                            <a:schemeClr val="tx1"/>
                          </a:solidFill>
                          <a:latin typeface="微软雅黑" pitchFamily="34" charset="-122"/>
                          <a:ea typeface="微软雅黑" pitchFamily="34" charset="-122"/>
                          <a:cs typeface="Times New Roman"/>
                        </a:rPr>
                        <a:t>－</a:t>
                      </a:r>
                      <a:r>
                        <a:rPr lang="en-US" sz="1200" b="1" kern="100" dirty="0">
                          <a:solidFill>
                            <a:schemeClr val="tx1"/>
                          </a:solidFill>
                          <a:latin typeface="微软雅黑" pitchFamily="34" charset="-122"/>
                          <a:ea typeface="微软雅黑" pitchFamily="34" charset="-122"/>
                          <a:cs typeface="Times New Roman"/>
                        </a:rPr>
                        <a:t>15:45</a:t>
                      </a:r>
                      <a:r>
                        <a:rPr lang="zh-CN" sz="1200" b="1" kern="100" dirty="0">
                          <a:solidFill>
                            <a:schemeClr val="tx1"/>
                          </a:solidFill>
                          <a:latin typeface="微软雅黑" pitchFamily="34" charset="-122"/>
                          <a:ea typeface="微软雅黑" pitchFamily="34" charset="-122"/>
                          <a:cs typeface="Times New Roman"/>
                        </a:rPr>
                        <a:t>）</a:t>
                      </a:r>
                    </a:p>
                    <a:p>
                      <a:pPr indent="266700" algn="ctr">
                        <a:lnSpc>
                          <a:spcPts val="2000"/>
                        </a:lnSpc>
                        <a:spcAft>
                          <a:spcPts val="0"/>
                        </a:spcAft>
                      </a:pPr>
                      <a:r>
                        <a:rPr lang="zh-CN" sz="1200" b="1" kern="100" dirty="0">
                          <a:solidFill>
                            <a:schemeClr val="tx1"/>
                          </a:solidFill>
                          <a:latin typeface="微软雅黑" pitchFamily="34" charset="-122"/>
                          <a:ea typeface="微软雅黑" pitchFamily="34" charset="-122"/>
                          <a:cs typeface="Times New Roman"/>
                        </a:rPr>
                        <a:t>生物（</a:t>
                      </a:r>
                      <a:r>
                        <a:rPr lang="en-US" sz="1200" b="1" kern="100" dirty="0">
                          <a:solidFill>
                            <a:schemeClr val="tx1"/>
                          </a:solidFill>
                          <a:latin typeface="微软雅黑" pitchFamily="34" charset="-122"/>
                          <a:ea typeface="微软雅黑" pitchFamily="34" charset="-122"/>
                          <a:cs typeface="Times New Roman"/>
                        </a:rPr>
                        <a:t>17:00</a:t>
                      </a:r>
                      <a:r>
                        <a:rPr lang="zh-CN" sz="1200" b="1" kern="100" dirty="0">
                          <a:solidFill>
                            <a:schemeClr val="tx1"/>
                          </a:solidFill>
                          <a:latin typeface="微软雅黑" pitchFamily="34" charset="-122"/>
                          <a:ea typeface="微软雅黑" pitchFamily="34" charset="-122"/>
                          <a:cs typeface="Times New Roman"/>
                        </a:rPr>
                        <a:t>－</a:t>
                      </a:r>
                      <a:r>
                        <a:rPr lang="en-US" sz="1200" b="1" kern="100" dirty="0">
                          <a:solidFill>
                            <a:schemeClr val="tx1"/>
                          </a:solidFill>
                          <a:latin typeface="微软雅黑" pitchFamily="34" charset="-122"/>
                          <a:ea typeface="微软雅黑" pitchFamily="34" charset="-122"/>
                          <a:cs typeface="Times New Roman"/>
                        </a:rPr>
                        <a:t>18:15</a:t>
                      </a:r>
                      <a:r>
                        <a:rPr lang="zh-CN" sz="1200" b="1" kern="100" dirty="0">
                          <a:solidFill>
                            <a:schemeClr val="tx1"/>
                          </a:solidFill>
                          <a:latin typeface="微软雅黑" pitchFamily="34" charset="-122"/>
                          <a:ea typeface="微软雅黑" pitchFamily="34" charset="-122"/>
                          <a:cs typeface="Times New Roman"/>
                        </a:rPr>
                        <a:t>）</a:t>
                      </a:r>
                    </a:p>
                  </a:txBody>
                  <a:tcPr marL="68580" marR="68580" marT="0" marB="0" anchor="ctr"/>
                </a:tc>
              </a:tr>
            </a:tbl>
          </a:graphicData>
        </a:graphic>
      </p:graphicFrame>
      <p:sp>
        <p:nvSpPr>
          <p:cNvPr id="16" name="AutoShape 12"/>
          <p:cNvSpPr>
            <a:spLocks noChangeArrowheads="1"/>
          </p:cNvSpPr>
          <p:nvPr/>
        </p:nvSpPr>
        <p:spPr bwMode="gray">
          <a:xfrm>
            <a:off x="5791200" y="1712028"/>
            <a:ext cx="2777836" cy="2555172"/>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nSpc>
                <a:spcPts val="2500"/>
              </a:lnSpc>
            </a:pPr>
            <a:r>
              <a:rPr lang="zh-CN" altLang="zh-CN" sz="1800" b="1" dirty="0" smtClean="0">
                <a:latin typeface="微软雅黑" pitchFamily="34" charset="-122"/>
                <a:ea typeface="微软雅黑" pitchFamily="34" charset="-122"/>
              </a:rPr>
              <a:t>根据教育部统筹，第三批改革八省市在高中学业水平考试时间安排、科目顺序安排及考试时长保持一致，</a:t>
            </a:r>
            <a:r>
              <a:rPr lang="zh-CN" altLang="zh-CN" sz="1800" b="1" dirty="0" smtClean="0">
                <a:solidFill>
                  <a:srgbClr val="FF0000"/>
                </a:solidFill>
                <a:latin typeface="微软雅黑" pitchFamily="34" charset="-122"/>
                <a:ea typeface="微软雅黑" pitchFamily="34" charset="-122"/>
              </a:rPr>
              <a:t>再选科目一天之内考完。选考科目每科考试时长调整为</a:t>
            </a:r>
            <a:r>
              <a:rPr lang="en-US" altLang="zh-CN" sz="1800" b="1" dirty="0" smtClean="0">
                <a:solidFill>
                  <a:srgbClr val="FF0000"/>
                </a:solidFill>
                <a:latin typeface="微软雅黑" pitchFamily="34" charset="-122"/>
                <a:ea typeface="微软雅黑" pitchFamily="34" charset="-122"/>
              </a:rPr>
              <a:t>75</a:t>
            </a:r>
            <a:r>
              <a:rPr lang="zh-CN" altLang="zh-CN" sz="1800" b="1" dirty="0" smtClean="0">
                <a:solidFill>
                  <a:srgbClr val="FF0000"/>
                </a:solidFill>
                <a:latin typeface="微软雅黑" pitchFamily="34" charset="-122"/>
                <a:ea typeface="微软雅黑" pitchFamily="34" charset="-122"/>
              </a:rPr>
              <a:t>分钟。</a:t>
            </a:r>
            <a:endParaRPr lang="zh-CN" altLang="zh-CN" sz="1800" b="1" dirty="0">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0" y="698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34"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35" name="TextBox 29"/>
            <p:cNvSpPr txBox="1">
              <a:spLocks noChangeArrowheads="1"/>
            </p:cNvSpPr>
            <p:nvPr/>
          </p:nvSpPr>
          <p:spPr bwMode="auto">
            <a:xfrm>
              <a:off x="740247" y="68961"/>
              <a:ext cx="5044546" cy="397895"/>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政策内容</a:t>
              </a:r>
              <a:r>
                <a:rPr lang="en-US" altLang="zh-CN"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2</a:t>
              </a:r>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：招生计划编排方式</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4" name="组合 44"/>
              <p:cNvGrpSpPr/>
              <p:nvPr/>
            </p:nvGrpSpPr>
            <p:grpSpPr bwMode="auto">
              <a:xfrm>
                <a:off x="0" y="0"/>
                <a:ext cx="576187" cy="676543"/>
                <a:chOff x="0" y="0"/>
                <a:chExt cx="576187" cy="676543"/>
              </a:xfrm>
            </p:grpSpPr>
            <p:sp>
              <p:nvSpPr>
                <p:cNvPr id="40"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41"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38" name="图片 45"/>
              <p:cNvPicPr>
                <a:picLocks noChangeAspect="1" noChangeArrowheads="1"/>
              </p:cNvPicPr>
              <p:nvPr/>
            </p:nvPicPr>
            <p:blipFill>
              <a:blip r:embed="rId3" cstate="print"/>
              <a:srcRect/>
              <a:stretch>
                <a:fillRect/>
              </a:stretch>
            </p:blipFill>
            <p:spPr bwMode="auto">
              <a:xfrm flipH="1">
                <a:off x="394503" y="184967"/>
                <a:ext cx="318948" cy="123230"/>
              </a:xfrm>
              <a:prstGeom prst="rect">
                <a:avLst/>
              </a:prstGeom>
              <a:noFill/>
              <a:ln w="9525">
                <a:noFill/>
                <a:miter lim="800000"/>
                <a:headEnd/>
                <a:tailEnd/>
              </a:ln>
            </p:spPr>
          </p:pic>
          <p:pic>
            <p:nvPicPr>
              <p:cNvPr id="39" name="图片 46"/>
              <p:cNvPicPr>
                <a:picLocks noChangeAspect="1" noChangeArrowheads="1"/>
              </p:cNvPicPr>
              <p:nvPr/>
            </p:nvPicPr>
            <p:blipFill>
              <a:blip r:embed="rId3"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6" name="AutoShape 12"/>
          <p:cNvSpPr>
            <a:spLocks noChangeArrowheads="1"/>
          </p:cNvSpPr>
          <p:nvPr/>
        </p:nvSpPr>
        <p:spPr bwMode="gray">
          <a:xfrm>
            <a:off x="845128" y="1372592"/>
            <a:ext cx="7093527" cy="1259772"/>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nSpc>
                <a:spcPts val="2500"/>
              </a:lnSpc>
            </a:pPr>
            <a:r>
              <a:rPr lang="zh-CN" altLang="en-US" sz="1800" b="1" dirty="0" smtClean="0">
                <a:latin typeface="微软雅黑" pitchFamily="34" charset="-122"/>
                <a:ea typeface="微软雅黑" pitchFamily="34" charset="-122"/>
              </a:rPr>
              <a:t>按照</a:t>
            </a:r>
            <a:r>
              <a:rPr lang="zh-CN" altLang="zh-CN" sz="1800" b="1" dirty="0" smtClean="0">
                <a:latin typeface="微软雅黑" pitchFamily="34" charset="-122"/>
                <a:ea typeface="微软雅黑" pitchFamily="34" charset="-122"/>
              </a:rPr>
              <a:t>高考综合改革实施方案明确规定，</a:t>
            </a:r>
            <a:r>
              <a:rPr lang="zh-CN" altLang="en-US" sz="1800" b="1" dirty="0" smtClean="0">
                <a:latin typeface="微软雅黑" pitchFamily="34" charset="-122"/>
                <a:ea typeface="微软雅黑" pitchFamily="34" charset="-122"/>
              </a:rPr>
              <a:t>新高考“</a:t>
            </a:r>
            <a:r>
              <a:rPr lang="zh-CN" altLang="zh-CN" sz="1800" b="1" dirty="0" smtClean="0">
                <a:solidFill>
                  <a:srgbClr val="FF0000"/>
                </a:solidFill>
                <a:latin typeface="微软雅黑" pitchFamily="34" charset="-122"/>
                <a:ea typeface="微软雅黑" pitchFamily="34" charset="-122"/>
              </a:rPr>
              <a:t>按照物理、历史两个类别，分列招生计划、分开划线、分开投档录取</a:t>
            </a:r>
            <a:r>
              <a:rPr lang="zh-CN" altLang="en-US" sz="1800" b="1" dirty="0" smtClean="0">
                <a:latin typeface="微软雅黑" pitchFamily="34" charset="-122"/>
                <a:ea typeface="微软雅黑" pitchFamily="34" charset="-122"/>
              </a:rPr>
              <a:t>”。高校编排招生计划时，分物理、历史两个类别编排计划，并将计划编排到“院校专业组。”</a:t>
            </a:r>
            <a:endParaRPr lang="zh-CN" altLang="zh-CN" sz="1800" b="1" dirty="0" smtClean="0">
              <a:latin typeface="微软雅黑" pitchFamily="34" charset="-122"/>
              <a:ea typeface="微软雅黑" pitchFamily="34" charset="-122"/>
            </a:endParaRPr>
          </a:p>
        </p:txBody>
      </p:sp>
      <p:grpSp>
        <p:nvGrpSpPr>
          <p:cNvPr id="15" name="Group 21"/>
          <p:cNvGrpSpPr/>
          <p:nvPr/>
        </p:nvGrpSpPr>
        <p:grpSpPr>
          <a:xfrm>
            <a:off x="3435264" y="3070695"/>
            <a:ext cx="1538518" cy="1491317"/>
            <a:chOff x="3286116" y="1272877"/>
            <a:chExt cx="2447068" cy="2447068"/>
          </a:xfrm>
        </p:grpSpPr>
        <p:sp>
          <p:nvSpPr>
            <p:cNvPr id="17" name="Oval 1"/>
            <p:cNvSpPr/>
            <p:nvPr/>
          </p:nvSpPr>
          <p:spPr>
            <a:xfrm>
              <a:off x="3722539" y="1719686"/>
              <a:ext cx="1553450" cy="1553450"/>
            </a:xfrm>
            <a:prstGeom prst="ellipse">
              <a:avLst/>
            </a:prstGeom>
            <a:noFill/>
            <a:ln w="38100">
              <a:solidFill>
                <a:schemeClr val="accent2">
                  <a:alpha val="6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Oval 2"/>
            <p:cNvSpPr/>
            <p:nvPr/>
          </p:nvSpPr>
          <p:spPr>
            <a:xfrm>
              <a:off x="3571868" y="1574213"/>
              <a:ext cx="1844396" cy="1844396"/>
            </a:xfrm>
            <a:prstGeom prst="ellipse">
              <a:avLst/>
            </a:prstGeom>
            <a:noFill/>
            <a:ln w="38100">
              <a:solidFill>
                <a:schemeClr val="accent2">
                  <a:alpha val="6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3"/>
            <p:cNvSpPr/>
            <p:nvPr/>
          </p:nvSpPr>
          <p:spPr>
            <a:xfrm>
              <a:off x="3428992" y="1439131"/>
              <a:ext cx="2114560" cy="2114560"/>
            </a:xfrm>
            <a:prstGeom prst="ellipse">
              <a:avLst/>
            </a:prstGeom>
            <a:noFill/>
            <a:ln w="38100">
              <a:solidFill>
                <a:schemeClr val="accent2">
                  <a:alpha val="6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Oval 4"/>
            <p:cNvSpPr/>
            <p:nvPr/>
          </p:nvSpPr>
          <p:spPr>
            <a:xfrm>
              <a:off x="3286116" y="1272877"/>
              <a:ext cx="2447068" cy="2447068"/>
            </a:xfrm>
            <a:prstGeom prst="ellipse">
              <a:avLst/>
            </a:prstGeom>
            <a:noFill/>
            <a:ln w="38100">
              <a:solidFill>
                <a:schemeClr val="accent2">
                  <a:alpha val="6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1" name="右箭头 20"/>
          <p:cNvSpPr/>
          <p:nvPr/>
        </p:nvSpPr>
        <p:spPr>
          <a:xfrm>
            <a:off x="3805040" y="3503302"/>
            <a:ext cx="743751" cy="556598"/>
          </a:xfrm>
          <a:prstGeom prst="rightArrow">
            <a:avLst/>
          </a:prstGeom>
          <a:solidFill>
            <a:srgbClr val="145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2" name="组合 21"/>
          <p:cNvGrpSpPr/>
          <p:nvPr/>
        </p:nvGrpSpPr>
        <p:grpSpPr>
          <a:xfrm>
            <a:off x="831273" y="2964872"/>
            <a:ext cx="2195946" cy="1557945"/>
            <a:chOff x="1672" y="2814"/>
            <a:chExt cx="3140" cy="2354"/>
          </a:xfrm>
        </p:grpSpPr>
        <p:sp>
          <p:nvSpPr>
            <p:cNvPr id="23" name="Oval 6"/>
            <p:cNvSpPr/>
            <p:nvPr/>
          </p:nvSpPr>
          <p:spPr>
            <a:xfrm>
              <a:off x="2458" y="2814"/>
              <a:ext cx="2355" cy="23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Oval 14"/>
            <p:cNvSpPr/>
            <p:nvPr/>
          </p:nvSpPr>
          <p:spPr>
            <a:xfrm>
              <a:off x="1672" y="3712"/>
              <a:ext cx="558" cy="5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5" name="文本框 22"/>
          <p:cNvSpPr txBox="1"/>
          <p:nvPr/>
        </p:nvSpPr>
        <p:spPr>
          <a:xfrm>
            <a:off x="1688101" y="3236827"/>
            <a:ext cx="985825" cy="300082"/>
          </a:xfrm>
          <a:prstGeom prst="rect">
            <a:avLst/>
          </a:prstGeom>
          <a:noFill/>
        </p:spPr>
        <p:txBody>
          <a:bodyPr wrap="square" rtlCol="0">
            <a:spAutoFit/>
          </a:bodyPr>
          <a:lstStyle/>
          <a:p>
            <a:pPr algn="dist"/>
            <a:r>
              <a:rPr lang="zh-CN" altLang="en-US" b="1" dirty="0">
                <a:latin typeface="微软雅黑 Light" panose="020B0502040204020203" charset="-122"/>
                <a:ea typeface="微软雅黑 Light" panose="020B0502040204020203" charset="-122"/>
              </a:rPr>
              <a:t>文理分类</a:t>
            </a:r>
          </a:p>
        </p:txBody>
      </p:sp>
      <p:grpSp>
        <p:nvGrpSpPr>
          <p:cNvPr id="26" name="组合 25"/>
          <p:cNvGrpSpPr/>
          <p:nvPr/>
        </p:nvGrpSpPr>
        <p:grpSpPr>
          <a:xfrm>
            <a:off x="5435992" y="3101685"/>
            <a:ext cx="2551153" cy="1351454"/>
            <a:chOff x="8236" y="3029"/>
            <a:chExt cx="4123" cy="2042"/>
          </a:xfrm>
        </p:grpSpPr>
        <p:sp>
          <p:nvSpPr>
            <p:cNvPr id="27" name="矩形 26"/>
            <p:cNvSpPr/>
            <p:nvPr/>
          </p:nvSpPr>
          <p:spPr>
            <a:xfrm>
              <a:off x="8236" y="3029"/>
              <a:ext cx="3365" cy="2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Oval 15"/>
            <p:cNvSpPr/>
            <p:nvPr/>
          </p:nvSpPr>
          <p:spPr>
            <a:xfrm>
              <a:off x="11881" y="3840"/>
              <a:ext cx="479" cy="47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文本框 24"/>
          <p:cNvSpPr txBox="1"/>
          <p:nvPr/>
        </p:nvSpPr>
        <p:spPr>
          <a:xfrm>
            <a:off x="5658857" y="3697846"/>
            <a:ext cx="1833391" cy="715581"/>
          </a:xfrm>
          <a:prstGeom prst="rect">
            <a:avLst/>
          </a:prstGeom>
          <a:noFill/>
        </p:spPr>
        <p:txBody>
          <a:bodyPr wrap="square" rtlCol="0">
            <a:spAutoFit/>
          </a:bodyPr>
          <a:lstStyle/>
          <a:p>
            <a:pPr algn="l"/>
            <a:r>
              <a:rPr lang="zh-CN" altLang="en-US" b="1" dirty="0">
                <a:latin typeface="微软雅黑 Light" panose="020B0502040204020203" charset="-122"/>
                <a:ea typeface="微软雅黑 Light" panose="020B0502040204020203" charset="-122"/>
              </a:rPr>
              <a:t>按照首选科目分物理科目组合、历史科目组合</a:t>
            </a:r>
          </a:p>
        </p:txBody>
      </p:sp>
      <p:sp>
        <p:nvSpPr>
          <p:cNvPr id="30" name="文本框 28"/>
          <p:cNvSpPr txBox="1"/>
          <p:nvPr/>
        </p:nvSpPr>
        <p:spPr>
          <a:xfrm>
            <a:off x="1531400" y="3735639"/>
            <a:ext cx="1281102" cy="507831"/>
          </a:xfrm>
          <a:prstGeom prst="rect">
            <a:avLst/>
          </a:prstGeom>
          <a:noFill/>
        </p:spPr>
        <p:txBody>
          <a:bodyPr wrap="square" rtlCol="0">
            <a:spAutoFit/>
          </a:bodyPr>
          <a:lstStyle/>
          <a:p>
            <a:pPr algn="ctr"/>
            <a:r>
              <a:rPr lang="en-US" altLang="zh-CN" b="1" dirty="0" smtClean="0">
                <a:latin typeface="微软雅黑 Light" panose="020B0502040204020203" charset="-122"/>
                <a:ea typeface="微软雅黑 Light" panose="020B0502040204020203" charset="-122"/>
                <a:cs typeface="微软雅黑 Light" panose="020B0502040204020203" charset="-122"/>
              </a:rPr>
              <a:t>平行志愿</a:t>
            </a:r>
          </a:p>
          <a:p>
            <a:pPr algn="ctr"/>
            <a:r>
              <a:rPr lang="en-US" altLang="zh-CN" b="1" dirty="0" smtClean="0">
                <a:latin typeface="微软雅黑 Light" panose="020B0502040204020203" charset="-122"/>
                <a:ea typeface="微软雅黑 Light" panose="020B0502040204020203" charset="-122"/>
                <a:cs typeface="微软雅黑 Light" panose="020B0502040204020203" charset="-122"/>
              </a:rPr>
              <a:t>院校投档</a:t>
            </a:r>
            <a:endParaRPr lang="en-US" altLang="zh-CN" b="1" dirty="0">
              <a:latin typeface="微软雅黑 Light" panose="020B0502040204020203" charset="-122"/>
              <a:ea typeface="微软雅黑 Light" panose="020B0502040204020203" charset="-122"/>
              <a:cs typeface="微软雅黑 Light" panose="020B0502040204020203" charset="-122"/>
            </a:endParaRPr>
          </a:p>
        </p:txBody>
      </p:sp>
      <p:sp>
        <p:nvSpPr>
          <p:cNvPr id="31" name="文本框 29"/>
          <p:cNvSpPr txBox="1"/>
          <p:nvPr/>
        </p:nvSpPr>
        <p:spPr>
          <a:xfrm>
            <a:off x="5635898" y="3097530"/>
            <a:ext cx="1837722" cy="507831"/>
          </a:xfrm>
          <a:prstGeom prst="rect">
            <a:avLst/>
          </a:prstGeom>
          <a:noFill/>
        </p:spPr>
        <p:txBody>
          <a:bodyPr wrap="square" rtlCol="0">
            <a:spAutoFit/>
          </a:bodyPr>
          <a:lstStyle/>
          <a:p>
            <a:pPr algn="ctr"/>
            <a:r>
              <a:rPr lang="zh-CN" altLang="en-US" b="1" dirty="0" smtClean="0">
                <a:latin typeface="微软雅黑 Light" panose="020B0502040204020203" charset="-122"/>
                <a:ea typeface="微软雅黑 Light" panose="020B0502040204020203" charset="-122"/>
                <a:cs typeface="微软雅黑 Light" panose="020B0502040204020203" charset="-122"/>
              </a:rPr>
              <a:t>平行志愿</a:t>
            </a:r>
            <a:endParaRPr lang="en-US" altLang="zh-CN" b="1" dirty="0" smtClean="0">
              <a:latin typeface="微软雅黑 Light" panose="020B0502040204020203" charset="-122"/>
              <a:ea typeface="微软雅黑 Light" panose="020B0502040204020203" charset="-122"/>
              <a:cs typeface="微软雅黑 Light" panose="020B0502040204020203" charset="-122"/>
            </a:endParaRPr>
          </a:p>
          <a:p>
            <a:pPr algn="ctr"/>
            <a:r>
              <a:rPr lang="zh-CN" altLang="en-US" b="1" dirty="0" smtClean="0">
                <a:latin typeface="微软雅黑 Light" panose="020B0502040204020203" charset="-122"/>
                <a:ea typeface="微软雅黑 Light" panose="020B0502040204020203" charset="-122"/>
                <a:cs typeface="微软雅黑 Light" panose="020B0502040204020203" charset="-122"/>
              </a:rPr>
              <a:t>院校专业组投档</a:t>
            </a:r>
            <a:endParaRPr lang="en-US" altLang="zh-CN" b="1"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0" y="698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34"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35" name="TextBox 29"/>
            <p:cNvSpPr txBox="1">
              <a:spLocks noChangeArrowheads="1"/>
            </p:cNvSpPr>
            <p:nvPr/>
          </p:nvSpPr>
          <p:spPr bwMode="auto">
            <a:xfrm>
              <a:off x="740247" y="68961"/>
              <a:ext cx="5044546" cy="397895"/>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政策内容</a:t>
              </a:r>
              <a:r>
                <a:rPr lang="en-US" altLang="zh-CN"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3</a:t>
              </a:r>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：合并录取批次</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4" name="组合 44"/>
              <p:cNvGrpSpPr/>
              <p:nvPr/>
            </p:nvGrpSpPr>
            <p:grpSpPr bwMode="auto">
              <a:xfrm>
                <a:off x="0" y="0"/>
                <a:ext cx="576187" cy="676543"/>
                <a:chOff x="0" y="0"/>
                <a:chExt cx="576187" cy="676543"/>
              </a:xfrm>
            </p:grpSpPr>
            <p:sp>
              <p:nvSpPr>
                <p:cNvPr id="40"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41"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38" name="图片 45"/>
              <p:cNvPicPr>
                <a:picLocks noChangeAspect="1" noChangeArrowheads="1"/>
              </p:cNvPicPr>
              <p:nvPr/>
            </p:nvPicPr>
            <p:blipFill>
              <a:blip r:embed="rId3" cstate="print"/>
              <a:srcRect/>
              <a:stretch>
                <a:fillRect/>
              </a:stretch>
            </p:blipFill>
            <p:spPr bwMode="auto">
              <a:xfrm flipH="1">
                <a:off x="394503" y="184967"/>
                <a:ext cx="318948" cy="123230"/>
              </a:xfrm>
              <a:prstGeom prst="rect">
                <a:avLst/>
              </a:prstGeom>
              <a:noFill/>
              <a:ln w="9525">
                <a:noFill/>
                <a:miter lim="800000"/>
                <a:headEnd/>
                <a:tailEnd/>
              </a:ln>
            </p:spPr>
          </p:pic>
          <p:pic>
            <p:nvPicPr>
              <p:cNvPr id="39" name="图片 46"/>
              <p:cNvPicPr>
                <a:picLocks noChangeAspect="1" noChangeArrowheads="1"/>
              </p:cNvPicPr>
              <p:nvPr/>
            </p:nvPicPr>
            <p:blipFill>
              <a:blip r:embed="rId3"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6" name="AutoShape 12"/>
          <p:cNvSpPr>
            <a:spLocks noChangeArrowheads="1"/>
          </p:cNvSpPr>
          <p:nvPr/>
        </p:nvSpPr>
        <p:spPr bwMode="gray">
          <a:xfrm>
            <a:off x="699655" y="1337955"/>
            <a:ext cx="7661563" cy="1259772"/>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nSpc>
                <a:spcPts val="2500"/>
              </a:lnSpc>
            </a:pPr>
            <a:r>
              <a:rPr lang="en-US" altLang="zh-CN" sz="1800" b="1" dirty="0" smtClean="0">
                <a:latin typeface="微软雅黑" pitchFamily="34" charset="-122"/>
                <a:ea typeface="微软雅黑" pitchFamily="34" charset="-122"/>
              </a:rPr>
              <a:t>2021</a:t>
            </a:r>
            <a:r>
              <a:rPr lang="zh-CN" altLang="en-US" sz="1800" b="1" dirty="0" smtClean="0">
                <a:latin typeface="微软雅黑" pitchFamily="34" charset="-122"/>
                <a:ea typeface="微软雅黑" pitchFamily="34" charset="-122"/>
              </a:rPr>
              <a:t>年，新高考按</a:t>
            </a:r>
            <a:r>
              <a:rPr lang="zh-CN" altLang="en-US" sz="1800" b="1" dirty="0" smtClean="0">
                <a:solidFill>
                  <a:srgbClr val="FF0000"/>
                </a:solidFill>
                <a:latin typeface="微软雅黑" pitchFamily="34" charset="-122"/>
                <a:ea typeface="微软雅黑" pitchFamily="34" charset="-122"/>
              </a:rPr>
              <a:t>普通类、艺术类、体育类</a:t>
            </a:r>
            <a:r>
              <a:rPr lang="zh-CN" altLang="en-US" sz="1800" b="1" dirty="0" smtClean="0">
                <a:latin typeface="微软雅黑" pitchFamily="34" charset="-122"/>
                <a:ea typeface="微软雅黑" pitchFamily="34" charset="-122"/>
              </a:rPr>
              <a:t>三个类别进行录取。其中，普通类分为本科提前批、本科批、专科提前批和专科批；艺术类分为本科提前批、本科批和专科批；体育类分为本科提前批、本科批、专科提前批和专科批。</a:t>
            </a:r>
            <a:endParaRPr lang="zh-CN" altLang="zh-CN" sz="1800" b="1" dirty="0" smtClean="0">
              <a:latin typeface="微软雅黑" pitchFamily="34" charset="-122"/>
              <a:ea typeface="微软雅黑" pitchFamily="34" charset="-122"/>
            </a:endParaRPr>
          </a:p>
        </p:txBody>
      </p:sp>
      <p:grpSp>
        <p:nvGrpSpPr>
          <p:cNvPr id="33" name="Group 27"/>
          <p:cNvGrpSpPr/>
          <p:nvPr/>
        </p:nvGrpSpPr>
        <p:grpSpPr>
          <a:xfrm>
            <a:off x="1233067" y="2895599"/>
            <a:ext cx="1428016" cy="1613283"/>
            <a:chOff x="1063195" y="1618223"/>
            <a:chExt cx="1938313" cy="2291862"/>
          </a:xfrm>
        </p:grpSpPr>
        <p:grpSp>
          <p:nvGrpSpPr>
            <p:cNvPr id="36" name="Group 24"/>
            <p:cNvGrpSpPr/>
            <p:nvPr/>
          </p:nvGrpSpPr>
          <p:grpSpPr>
            <a:xfrm>
              <a:off x="1063195" y="1618223"/>
              <a:ext cx="1938313" cy="1986898"/>
              <a:chOff x="1063195" y="1618223"/>
              <a:chExt cx="1938313" cy="1986898"/>
            </a:xfrm>
          </p:grpSpPr>
          <p:sp>
            <p:nvSpPr>
              <p:cNvPr id="42" name="Rectangle 8"/>
              <p:cNvSpPr/>
              <p:nvPr/>
            </p:nvSpPr>
            <p:spPr>
              <a:xfrm>
                <a:off x="1063195" y="1618223"/>
                <a:ext cx="1938313" cy="19868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微软雅黑" pitchFamily="34" charset="-122"/>
                  <a:ea typeface="微软雅黑" pitchFamily="34" charset="-122"/>
                </a:endParaRPr>
              </a:p>
            </p:txBody>
          </p:sp>
          <p:sp>
            <p:nvSpPr>
              <p:cNvPr id="43" name="Rectangle 20"/>
              <p:cNvSpPr/>
              <p:nvPr/>
            </p:nvSpPr>
            <p:spPr>
              <a:xfrm>
                <a:off x="1198124" y="1937998"/>
                <a:ext cx="1728131" cy="1298616"/>
              </a:xfrm>
              <a:prstGeom prst="rect">
                <a:avLst/>
              </a:prstGeom>
            </p:spPr>
            <p:txBody>
              <a:bodyPr wrap="square">
                <a:spAutoFit/>
              </a:bodyPr>
              <a:lstStyle/>
              <a:p>
                <a:r>
                  <a:rPr lang="id-ID" sz="1600" b="1" dirty="0">
                    <a:solidFill>
                      <a:schemeClr val="bg1"/>
                    </a:solidFill>
                    <a:latin typeface="微软雅黑" pitchFamily="34" charset="-122"/>
                    <a:ea typeface="微软雅黑" pitchFamily="34" charset="-122"/>
                    <a:cs typeface="Open Sans Light" pitchFamily="34" charset="0"/>
                  </a:rPr>
                  <a:t>将原有的本科一批、二批、三批合并为本科批</a:t>
                </a:r>
              </a:p>
            </p:txBody>
          </p:sp>
        </p:grpSp>
        <p:cxnSp>
          <p:nvCxnSpPr>
            <p:cNvPr id="37" name="Straight Arrow Connector 14"/>
            <p:cNvCxnSpPr/>
            <p:nvPr/>
          </p:nvCxnSpPr>
          <p:spPr>
            <a:xfrm>
              <a:off x="1512699" y="3908630"/>
              <a:ext cx="829920" cy="1455"/>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4" name="Group 29"/>
          <p:cNvGrpSpPr/>
          <p:nvPr/>
        </p:nvGrpSpPr>
        <p:grpSpPr>
          <a:xfrm>
            <a:off x="2959370" y="3161152"/>
            <a:ext cx="1501793" cy="1628935"/>
            <a:chOff x="2789499" y="1879984"/>
            <a:chExt cx="2038454" cy="2314099"/>
          </a:xfrm>
        </p:grpSpPr>
        <p:cxnSp>
          <p:nvCxnSpPr>
            <p:cNvPr id="45" name="Straight Arrow Connector 12"/>
            <p:cNvCxnSpPr/>
            <p:nvPr/>
          </p:nvCxnSpPr>
          <p:spPr>
            <a:xfrm>
              <a:off x="3364058" y="1879984"/>
              <a:ext cx="829920" cy="145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46" name="Group 25"/>
            <p:cNvGrpSpPr/>
            <p:nvPr/>
          </p:nvGrpSpPr>
          <p:grpSpPr>
            <a:xfrm>
              <a:off x="2789499" y="2207185"/>
              <a:ext cx="2038454" cy="1986898"/>
              <a:chOff x="2789499" y="2207185"/>
              <a:chExt cx="2038454" cy="1986898"/>
            </a:xfrm>
          </p:grpSpPr>
          <p:sp>
            <p:nvSpPr>
              <p:cNvPr id="47" name="Rectangle 9"/>
              <p:cNvSpPr/>
              <p:nvPr/>
            </p:nvSpPr>
            <p:spPr>
              <a:xfrm>
                <a:off x="2789499" y="2207185"/>
                <a:ext cx="1938313" cy="19868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微软雅黑" pitchFamily="34" charset="-122"/>
                  <a:ea typeface="微软雅黑" pitchFamily="34" charset="-122"/>
                </a:endParaRPr>
              </a:p>
            </p:txBody>
          </p:sp>
          <p:sp>
            <p:nvSpPr>
              <p:cNvPr id="48" name="Rectangle 21"/>
              <p:cNvSpPr/>
              <p:nvPr/>
            </p:nvSpPr>
            <p:spPr>
              <a:xfrm>
                <a:off x="2823909" y="2361190"/>
                <a:ext cx="2004044" cy="1661489"/>
              </a:xfrm>
              <a:prstGeom prst="rect">
                <a:avLst/>
              </a:prstGeom>
            </p:spPr>
            <p:txBody>
              <a:bodyPr wrap="square">
                <a:spAutoFit/>
              </a:bodyPr>
              <a:lstStyle/>
              <a:p>
                <a:r>
                  <a:rPr lang="id-ID" sz="1400" b="1" dirty="0" smtClean="0">
                    <a:latin typeface="微软雅黑" pitchFamily="34" charset="-122"/>
                    <a:ea typeface="微软雅黑" pitchFamily="34" charset="-122"/>
                    <a:cs typeface="Open Sans Light" pitchFamily="34" charset="0"/>
                  </a:rPr>
                  <a:t>普通</a:t>
                </a:r>
                <a:r>
                  <a:rPr lang="zh-CN" altLang="en-US" sz="1400" b="1" dirty="0" smtClean="0">
                    <a:latin typeface="微软雅黑" pitchFamily="34" charset="-122"/>
                    <a:ea typeface="微软雅黑" pitchFamily="34" charset="-122"/>
                    <a:cs typeface="Open Sans Light" pitchFamily="34" charset="0"/>
                  </a:rPr>
                  <a:t>类</a:t>
                </a:r>
                <a:r>
                  <a:rPr lang="id-ID" sz="1400" b="1" dirty="0" smtClean="0">
                    <a:solidFill>
                      <a:schemeClr val="bg1"/>
                    </a:solidFill>
                    <a:latin typeface="微软雅黑" pitchFamily="34" charset="-122"/>
                    <a:ea typeface="微软雅黑" pitchFamily="34" charset="-122"/>
                    <a:cs typeface="Open Sans Light" pitchFamily="34" charset="0"/>
                  </a:rPr>
                  <a:t>专业招生按本科提前批</a:t>
                </a:r>
                <a:r>
                  <a:rPr lang="id-ID" sz="1400" b="1" dirty="0">
                    <a:solidFill>
                      <a:schemeClr val="bg1"/>
                    </a:solidFill>
                    <a:latin typeface="微软雅黑" pitchFamily="34" charset="-122"/>
                    <a:ea typeface="微软雅黑" pitchFamily="34" charset="-122"/>
                    <a:cs typeface="Open Sans Light" pitchFamily="34" charset="0"/>
                  </a:rPr>
                  <a:t>、本科批、专科提前批</a:t>
                </a:r>
                <a:r>
                  <a:rPr lang="id-ID" sz="1400" b="1" dirty="0" smtClean="0">
                    <a:solidFill>
                      <a:schemeClr val="bg1"/>
                    </a:solidFill>
                    <a:latin typeface="微软雅黑" pitchFamily="34" charset="-122"/>
                    <a:ea typeface="微软雅黑" pitchFamily="34" charset="-122"/>
                    <a:cs typeface="Open Sans Light" pitchFamily="34" charset="0"/>
                  </a:rPr>
                  <a:t>、</a:t>
                </a:r>
                <a:r>
                  <a:rPr lang="zh-CN" altLang="en-US" sz="1400" b="1" dirty="0" smtClean="0">
                    <a:solidFill>
                      <a:schemeClr val="bg1"/>
                    </a:solidFill>
                    <a:latin typeface="微软雅黑" pitchFamily="34" charset="-122"/>
                    <a:ea typeface="微软雅黑" pitchFamily="34" charset="-122"/>
                    <a:cs typeface="Open Sans Light" pitchFamily="34" charset="0"/>
                  </a:rPr>
                  <a:t>高职</a:t>
                </a:r>
                <a:r>
                  <a:rPr lang="id-ID" sz="1400" b="1" dirty="0" smtClean="0">
                    <a:solidFill>
                      <a:schemeClr val="bg1"/>
                    </a:solidFill>
                    <a:latin typeface="微软雅黑" pitchFamily="34" charset="-122"/>
                    <a:ea typeface="微软雅黑" pitchFamily="34" charset="-122"/>
                    <a:cs typeface="Open Sans Light" pitchFamily="34" charset="0"/>
                  </a:rPr>
                  <a:t>专科批进行录取</a:t>
                </a:r>
                <a:endParaRPr lang="id-ID" sz="1400" b="1" dirty="0">
                  <a:solidFill>
                    <a:schemeClr val="bg1"/>
                  </a:solidFill>
                  <a:latin typeface="微软雅黑" pitchFamily="34" charset="-122"/>
                  <a:ea typeface="微软雅黑" pitchFamily="34" charset="-122"/>
                  <a:cs typeface="Open Sans Light" pitchFamily="34" charset="0"/>
                </a:endParaRPr>
              </a:p>
            </p:txBody>
          </p:sp>
        </p:grpSp>
      </p:grpSp>
      <p:grpSp>
        <p:nvGrpSpPr>
          <p:cNvPr id="49" name="Group 30"/>
          <p:cNvGrpSpPr/>
          <p:nvPr/>
        </p:nvGrpSpPr>
        <p:grpSpPr>
          <a:xfrm>
            <a:off x="4683051" y="2895599"/>
            <a:ext cx="1482222" cy="1613283"/>
            <a:chOff x="4513178" y="1618223"/>
            <a:chExt cx="2011888" cy="2291862"/>
          </a:xfrm>
        </p:grpSpPr>
        <p:cxnSp>
          <p:nvCxnSpPr>
            <p:cNvPr id="50" name="Straight Arrow Connector 13"/>
            <p:cNvCxnSpPr/>
            <p:nvPr/>
          </p:nvCxnSpPr>
          <p:spPr>
            <a:xfrm>
              <a:off x="5023898" y="3908630"/>
              <a:ext cx="829920" cy="1455"/>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1" name="Group 26"/>
            <p:cNvGrpSpPr/>
            <p:nvPr/>
          </p:nvGrpSpPr>
          <p:grpSpPr>
            <a:xfrm>
              <a:off x="4513178" y="1618223"/>
              <a:ext cx="2011888" cy="1986898"/>
              <a:chOff x="4513178" y="1618223"/>
              <a:chExt cx="2011888" cy="1986898"/>
            </a:xfrm>
          </p:grpSpPr>
          <p:sp>
            <p:nvSpPr>
              <p:cNvPr id="52" name="Rectangle 10"/>
              <p:cNvSpPr/>
              <p:nvPr/>
            </p:nvSpPr>
            <p:spPr>
              <a:xfrm>
                <a:off x="4513178" y="1618223"/>
                <a:ext cx="1938313" cy="198689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微软雅黑" pitchFamily="34" charset="-122"/>
                  <a:ea typeface="微软雅黑" pitchFamily="34" charset="-122"/>
                </a:endParaRPr>
              </a:p>
            </p:txBody>
          </p:sp>
          <p:sp>
            <p:nvSpPr>
              <p:cNvPr id="53" name="Rectangle 22"/>
              <p:cNvSpPr/>
              <p:nvPr/>
            </p:nvSpPr>
            <p:spPr>
              <a:xfrm>
                <a:off x="4644414" y="1831896"/>
                <a:ext cx="1880652" cy="1705212"/>
              </a:xfrm>
              <a:prstGeom prst="rect">
                <a:avLst/>
              </a:prstGeom>
            </p:spPr>
            <p:txBody>
              <a:bodyPr wrap="square">
                <a:spAutoFit/>
              </a:bodyPr>
              <a:lstStyle/>
              <a:p>
                <a:r>
                  <a:rPr lang="id-ID" sz="1400" b="1" dirty="0">
                    <a:latin typeface="微软雅黑" pitchFamily="34" charset="-122"/>
                    <a:ea typeface="微软雅黑" pitchFamily="34" charset="-122"/>
                    <a:cs typeface="Open Sans Light" pitchFamily="34" charset="0"/>
                  </a:rPr>
                  <a:t>艺术类</a:t>
                </a:r>
                <a:r>
                  <a:rPr lang="id-ID" sz="1400" b="1" dirty="0">
                    <a:solidFill>
                      <a:schemeClr val="bg1"/>
                    </a:solidFill>
                    <a:latin typeface="微软雅黑" pitchFamily="34" charset="-122"/>
                    <a:ea typeface="微软雅黑" pitchFamily="34" charset="-122"/>
                    <a:cs typeface="Open Sans Light" pitchFamily="34" charset="0"/>
                  </a:rPr>
                  <a:t>专业按本科提前批、本科批</a:t>
                </a:r>
                <a:r>
                  <a:rPr lang="id-ID" sz="1400" b="1" dirty="0" smtClean="0">
                    <a:solidFill>
                      <a:schemeClr val="bg1"/>
                    </a:solidFill>
                    <a:latin typeface="微软雅黑" pitchFamily="34" charset="-122"/>
                    <a:ea typeface="微软雅黑" pitchFamily="34" charset="-122"/>
                    <a:cs typeface="Open Sans Light" pitchFamily="34" charset="0"/>
                  </a:rPr>
                  <a:t>、</a:t>
                </a:r>
                <a:r>
                  <a:rPr lang="zh-CN" altLang="en-US" sz="1400" b="1" dirty="0" smtClean="0">
                    <a:solidFill>
                      <a:schemeClr val="bg1"/>
                    </a:solidFill>
                    <a:latin typeface="微软雅黑" pitchFamily="34" charset="-122"/>
                    <a:ea typeface="微软雅黑" pitchFamily="34" charset="-122"/>
                    <a:cs typeface="Open Sans Light" pitchFamily="34" charset="0"/>
                  </a:rPr>
                  <a:t>高职</a:t>
                </a:r>
                <a:r>
                  <a:rPr lang="id-ID" sz="1400" b="1" dirty="0" smtClean="0">
                    <a:solidFill>
                      <a:schemeClr val="bg1"/>
                    </a:solidFill>
                    <a:latin typeface="微软雅黑" pitchFamily="34" charset="-122"/>
                    <a:ea typeface="微软雅黑" pitchFamily="34" charset="-122"/>
                    <a:cs typeface="Open Sans Light" pitchFamily="34" charset="0"/>
                  </a:rPr>
                  <a:t>专科批进行录</a:t>
                </a:r>
                <a:r>
                  <a:rPr lang="id-ID" sz="1600" b="1" dirty="0" smtClean="0">
                    <a:solidFill>
                      <a:schemeClr val="bg1"/>
                    </a:solidFill>
                    <a:latin typeface="微软雅黑" pitchFamily="34" charset="-122"/>
                    <a:ea typeface="微软雅黑" pitchFamily="34" charset="-122"/>
                    <a:cs typeface="Open Sans Light" pitchFamily="34" charset="0"/>
                  </a:rPr>
                  <a:t>取</a:t>
                </a:r>
                <a:endParaRPr lang="id-ID" sz="1600" b="1" dirty="0">
                  <a:solidFill>
                    <a:schemeClr val="bg1"/>
                  </a:solidFill>
                  <a:latin typeface="微软雅黑" pitchFamily="34" charset="-122"/>
                  <a:ea typeface="微软雅黑" pitchFamily="34" charset="-122"/>
                  <a:cs typeface="Open Sans Light" pitchFamily="34" charset="0"/>
                </a:endParaRPr>
              </a:p>
            </p:txBody>
          </p:sp>
        </p:grpSp>
      </p:grpSp>
      <p:grpSp>
        <p:nvGrpSpPr>
          <p:cNvPr id="54" name="Group 31"/>
          <p:cNvGrpSpPr/>
          <p:nvPr/>
        </p:nvGrpSpPr>
        <p:grpSpPr>
          <a:xfrm>
            <a:off x="6406730" y="3161152"/>
            <a:ext cx="1428016" cy="1702438"/>
            <a:chOff x="6236858" y="1879984"/>
            <a:chExt cx="1938313" cy="2418518"/>
          </a:xfrm>
        </p:grpSpPr>
        <p:cxnSp>
          <p:nvCxnSpPr>
            <p:cNvPr id="55" name="Straight Arrow Connector 15"/>
            <p:cNvCxnSpPr/>
            <p:nvPr/>
          </p:nvCxnSpPr>
          <p:spPr>
            <a:xfrm>
              <a:off x="6929454" y="1879984"/>
              <a:ext cx="829920" cy="1455"/>
            </a:xfrm>
            <a:prstGeom prst="straightConnector1">
              <a:avLst/>
            </a:prstGeom>
            <a:ln w="1905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27"/>
            <p:cNvGrpSpPr/>
            <p:nvPr/>
          </p:nvGrpSpPr>
          <p:grpSpPr>
            <a:xfrm>
              <a:off x="6236858" y="2207185"/>
              <a:ext cx="1938313" cy="2091317"/>
              <a:chOff x="6236858" y="2207185"/>
              <a:chExt cx="1938313" cy="2091317"/>
            </a:xfrm>
          </p:grpSpPr>
          <p:sp>
            <p:nvSpPr>
              <p:cNvPr id="57" name="Rectangle 11"/>
              <p:cNvSpPr/>
              <p:nvPr/>
            </p:nvSpPr>
            <p:spPr>
              <a:xfrm>
                <a:off x="6236858" y="2207185"/>
                <a:ext cx="1938313" cy="19868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微软雅黑" pitchFamily="34" charset="-122"/>
                  <a:ea typeface="微软雅黑" pitchFamily="34" charset="-122"/>
                </a:endParaRPr>
              </a:p>
            </p:txBody>
          </p:sp>
          <p:sp>
            <p:nvSpPr>
              <p:cNvPr id="58" name="Rectangle 23"/>
              <p:cNvSpPr/>
              <p:nvPr/>
            </p:nvSpPr>
            <p:spPr>
              <a:xfrm>
                <a:off x="6339427" y="2287228"/>
                <a:ext cx="1816942" cy="2011274"/>
              </a:xfrm>
              <a:prstGeom prst="rect">
                <a:avLst/>
              </a:prstGeom>
            </p:spPr>
            <p:txBody>
              <a:bodyPr wrap="square">
                <a:spAutoFit/>
              </a:bodyPr>
              <a:lstStyle/>
              <a:p>
                <a:r>
                  <a:rPr lang="id-ID" sz="1400" b="1" dirty="0">
                    <a:latin typeface="微软雅黑" pitchFamily="34" charset="-122"/>
                    <a:ea typeface="微软雅黑" pitchFamily="34" charset="-122"/>
                    <a:cs typeface="Open Sans Light" pitchFamily="34" charset="0"/>
                  </a:rPr>
                  <a:t>体育类</a:t>
                </a:r>
                <a:r>
                  <a:rPr lang="id-ID" sz="1400" b="1" dirty="0">
                    <a:solidFill>
                      <a:schemeClr val="bg1"/>
                    </a:solidFill>
                    <a:latin typeface="微软雅黑" pitchFamily="34" charset="-122"/>
                    <a:ea typeface="微软雅黑" pitchFamily="34" charset="-122"/>
                    <a:cs typeface="Open Sans Light" pitchFamily="34" charset="0"/>
                  </a:rPr>
                  <a:t>专业按本科提前批、本科批、专科提前批</a:t>
                </a:r>
                <a:r>
                  <a:rPr lang="id-ID" sz="1400" b="1" dirty="0" smtClean="0">
                    <a:solidFill>
                      <a:schemeClr val="bg1"/>
                    </a:solidFill>
                    <a:latin typeface="微软雅黑" pitchFamily="34" charset="-122"/>
                    <a:ea typeface="微软雅黑" pitchFamily="34" charset="-122"/>
                    <a:cs typeface="Open Sans Light" pitchFamily="34" charset="0"/>
                  </a:rPr>
                  <a:t>、</a:t>
                </a:r>
                <a:r>
                  <a:rPr lang="zh-CN" altLang="en-US" sz="1400" b="1" dirty="0" smtClean="0">
                    <a:solidFill>
                      <a:schemeClr val="bg1"/>
                    </a:solidFill>
                    <a:latin typeface="微软雅黑" pitchFamily="34" charset="-122"/>
                    <a:ea typeface="微软雅黑" pitchFamily="34" charset="-122"/>
                    <a:cs typeface="Open Sans Light" pitchFamily="34" charset="0"/>
                  </a:rPr>
                  <a:t>高职</a:t>
                </a:r>
                <a:r>
                  <a:rPr lang="id-ID" sz="1400" b="1" dirty="0" smtClean="0">
                    <a:solidFill>
                      <a:schemeClr val="bg1"/>
                    </a:solidFill>
                    <a:latin typeface="微软雅黑" pitchFamily="34" charset="-122"/>
                    <a:ea typeface="微软雅黑" pitchFamily="34" charset="-122"/>
                    <a:cs typeface="Open Sans Light" pitchFamily="34" charset="0"/>
                  </a:rPr>
                  <a:t>专科批进行录</a:t>
                </a:r>
                <a:r>
                  <a:rPr lang="id-ID" sz="1600" b="1" dirty="0" smtClean="0">
                    <a:solidFill>
                      <a:schemeClr val="bg1"/>
                    </a:solidFill>
                    <a:latin typeface="微软雅黑" pitchFamily="34" charset="-122"/>
                    <a:ea typeface="微软雅黑" pitchFamily="34" charset="-122"/>
                    <a:cs typeface="Open Sans Light" pitchFamily="34" charset="0"/>
                  </a:rPr>
                  <a:t>取</a:t>
                </a:r>
                <a:endParaRPr lang="id-ID" sz="1600" b="1" dirty="0">
                  <a:solidFill>
                    <a:schemeClr val="bg1"/>
                  </a:solidFill>
                  <a:latin typeface="微软雅黑" pitchFamily="34" charset="-122"/>
                  <a:ea typeface="微软雅黑" pitchFamily="34" charset="-122"/>
                  <a:cs typeface="Open Sans Light" pitchFamily="34" charset="0"/>
                </a:endParaRPr>
              </a:p>
            </p:txBody>
          </p:sp>
        </p:gr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3248" y="-1303"/>
            <a:ext cx="9144000" cy="1480382"/>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湖南省高考综合改革落地方案</a:t>
            </a:r>
            <a:r>
              <a:rPr lang="zh-CN" altLang="zh-CN" sz="36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解读</a:t>
            </a:r>
            <a:endParaRPr lang="zh-CN" altLang="en-US" sz="3600" b="1" dirty="0">
              <a:effectLst>
                <a:outerShdw blurRad="38100" dist="38100" dir="2700000" algn="tl">
                  <a:srgbClr val="000000">
                    <a:alpha val="43137"/>
                  </a:srgbClr>
                </a:outerShdw>
              </a:effectLst>
            </a:endParaRPr>
          </a:p>
        </p:txBody>
      </p:sp>
      <p:grpSp>
        <p:nvGrpSpPr>
          <p:cNvPr id="2" name="组合 2"/>
          <p:cNvGrpSpPr/>
          <p:nvPr/>
        </p:nvGrpSpPr>
        <p:grpSpPr>
          <a:xfrm>
            <a:off x="3292123" y="1516908"/>
            <a:ext cx="5316484" cy="645908"/>
            <a:chOff x="3874761" y="797074"/>
            <a:chExt cx="6095237" cy="1030908"/>
          </a:xfrm>
        </p:grpSpPr>
        <p:sp>
          <p:nvSpPr>
            <p:cNvPr id="9" name="Freeform 11"/>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grpSp>
          <p:nvGrpSpPr>
            <p:cNvPr id="3" name="组合 1"/>
            <p:cNvGrpSpPr/>
            <p:nvPr/>
          </p:nvGrpSpPr>
          <p:grpSpPr>
            <a:xfrm>
              <a:off x="3874761" y="797074"/>
              <a:ext cx="6095237" cy="1030908"/>
              <a:chOff x="3874761" y="797074"/>
              <a:chExt cx="6095237" cy="1030908"/>
            </a:xfrm>
          </p:grpSpPr>
          <p:sp>
            <p:nvSpPr>
              <p:cNvPr id="15" name="Freeform 10"/>
              <p:cNvSpPr/>
              <p:nvPr/>
            </p:nvSpPr>
            <p:spPr bwMode="auto">
              <a:xfrm>
                <a:off x="3874761" y="863749"/>
                <a:ext cx="6095237" cy="964233"/>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68562" tIns="34281" rIns="68562" bIns="34281"/>
              <a:lstStyle/>
              <a:p>
                <a:endParaRPr lang="zh-CN" altLang="en-US"/>
              </a:p>
            </p:txBody>
          </p:sp>
          <p:sp>
            <p:nvSpPr>
              <p:cNvPr id="16" name="Rectangle 12"/>
              <p:cNvSpPr>
                <a:spLocks noChangeArrowheads="1"/>
              </p:cNvSpPr>
              <p:nvPr/>
            </p:nvSpPr>
            <p:spPr bwMode="auto">
              <a:xfrm>
                <a:off x="4061620" y="797074"/>
                <a:ext cx="540333" cy="899951"/>
              </a:xfrm>
              <a:prstGeom prst="rect">
                <a:avLst/>
              </a:prstGeom>
              <a:solidFill>
                <a:srgbClr val="0070C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TextBox 105"/>
              <p:cNvSpPr txBox="1">
                <a:spLocks noChangeArrowheads="1"/>
              </p:cNvSpPr>
              <p:nvPr/>
            </p:nvSpPr>
            <p:spPr bwMode="auto">
              <a:xfrm>
                <a:off x="4664363" y="924254"/>
                <a:ext cx="4747285" cy="817869"/>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solidFill>
                      <a:srgbClr val="FF0000"/>
                    </a:solidFill>
                    <a:latin typeface="微软雅黑" panose="020B0503020204020204" pitchFamily="34" charset="-122"/>
                    <a:ea typeface="微软雅黑" panose="020B0503020204020204" pitchFamily="34" charset="-122"/>
                  </a:rPr>
                  <a:t>湖南高考综合改革背景及进展</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19" name="TextBox 106"/>
              <p:cNvSpPr txBox="1">
                <a:spLocks noChangeArrowheads="1"/>
              </p:cNvSpPr>
              <p:nvPr/>
            </p:nvSpPr>
            <p:spPr bwMode="auto">
              <a:xfrm>
                <a:off x="4158821" y="875183"/>
                <a:ext cx="399499" cy="791131"/>
              </a:xfrm>
              <a:prstGeom prst="rect">
                <a:avLst/>
              </a:prstGeom>
              <a:noFill/>
              <a:ln>
                <a:noFill/>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zh-CN" altLang="en-US"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5" name="组合 30"/>
          <p:cNvGrpSpPr>
            <a:grpSpLocks noChangeAspect="1"/>
          </p:cNvGrpSpPr>
          <p:nvPr/>
        </p:nvGrpSpPr>
        <p:grpSpPr>
          <a:xfrm>
            <a:off x="368061" y="1726322"/>
            <a:ext cx="2880000" cy="2645409"/>
            <a:chOff x="-138418" y="1726322"/>
            <a:chExt cx="3113798" cy="2860163"/>
          </a:xfrm>
        </p:grpSpPr>
        <p:sp>
          <p:nvSpPr>
            <p:cNvPr id="35" name="KSO_Shape"/>
            <p:cNvSpPr>
              <a:spLocks noChangeAspect="1"/>
            </p:cNvSpPr>
            <p:nvPr/>
          </p:nvSpPr>
          <p:spPr bwMode="auto">
            <a:xfrm>
              <a:off x="-138418" y="1726322"/>
              <a:ext cx="2880000" cy="2860163"/>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0070C0"/>
            </a:solidFill>
            <a:ln>
              <a:noFill/>
            </a:ln>
          </p:spPr>
          <p:txBody>
            <a:bodyPr bIns="720000" anchor="ctr">
              <a:scene3d>
                <a:camera prst="orthographicFront"/>
                <a:lightRig rig="threePt" dir="t"/>
              </a:scene3d>
              <a:sp3d contourW="12700">
                <a:contourClr>
                  <a:srgbClr val="FFFFFF"/>
                </a:contourClr>
              </a:sp3d>
            </a:bodyPr>
            <a:lstStyle/>
            <a:p>
              <a:pPr algn="ctr"/>
              <a:endParaRPr lang="zh-CN" altLang="en-US" dirty="0">
                <a:solidFill>
                  <a:srgbClr val="FFFFFF"/>
                </a:solidFill>
              </a:endParaRPr>
            </a:p>
          </p:txBody>
        </p:sp>
        <p:sp>
          <p:nvSpPr>
            <p:cNvPr id="36" name="文本框 48"/>
            <p:cNvSpPr txBox="1"/>
            <p:nvPr/>
          </p:nvSpPr>
          <p:spPr>
            <a:xfrm>
              <a:off x="118284" y="2046533"/>
              <a:ext cx="2857096" cy="1060450"/>
            </a:xfrm>
            <a:prstGeom prst="rect">
              <a:avLst/>
            </a:prstGeom>
            <a:noFill/>
          </p:spPr>
          <p:txBody>
            <a:bodyPr anchor="ctr"/>
            <a:lstStyle/>
            <a:p>
              <a:r>
                <a:rPr lang="en-US" altLang="zh-CN" sz="4000" spc="400" dirty="0">
                  <a:solidFill>
                    <a:schemeClr val="bg1"/>
                  </a:solidFill>
                  <a:effectLst>
                    <a:outerShdw blurRad="38100" dist="38100" dir="2700000" algn="tl">
                      <a:srgbClr val="000000">
                        <a:alpha val="43137"/>
                      </a:srgbClr>
                    </a:outerShdw>
                  </a:effectLst>
                  <a:latin typeface="Broadway" panose="04040905080B02020502" pitchFamily="82" charset="0"/>
                  <a:ea typeface="华文中宋" panose="02010600040101010101" pitchFamily="2" charset="-122"/>
                </a:rPr>
                <a:t>C</a:t>
              </a:r>
              <a:r>
                <a:rPr lang="en-US" altLang="zh-CN" sz="2200" spc="400" dirty="0">
                  <a:solidFill>
                    <a:schemeClr val="bg1"/>
                  </a:solidFill>
                  <a:effectLst>
                    <a:outerShdw blurRad="38100" dist="38100" dir="2700000" algn="tl">
                      <a:srgbClr val="000000">
                        <a:alpha val="43137"/>
                      </a:srgbClr>
                    </a:outerShdw>
                  </a:effectLst>
                  <a:latin typeface="Broadway" panose="04040905080B02020502" pitchFamily="82" charset="0"/>
                  <a:ea typeface="华文中宋" panose="02010600040101010101" pitchFamily="2" charset="-122"/>
                </a:rPr>
                <a:t>ONTENTS</a:t>
              </a:r>
              <a:endParaRPr lang="zh-CN" altLang="en-US" sz="2200" spc="400" dirty="0">
                <a:solidFill>
                  <a:schemeClr val="bg1"/>
                </a:solidFill>
                <a:effectLst>
                  <a:outerShdw blurRad="38100" dist="38100" dir="2700000" algn="tl">
                    <a:srgbClr val="000000">
                      <a:alpha val="43137"/>
                    </a:srgbClr>
                  </a:outerShdw>
                </a:effectLst>
                <a:latin typeface="Broadway" panose="04040905080B02020502" pitchFamily="82" charset="0"/>
                <a:ea typeface="华文中宋" panose="02010600040101010101" pitchFamily="2" charset="-122"/>
              </a:endParaRPr>
            </a:p>
          </p:txBody>
        </p:sp>
        <p:sp>
          <p:nvSpPr>
            <p:cNvPr id="37" name="文本框 103"/>
            <p:cNvSpPr txBox="1">
              <a:spLocks noChangeArrowheads="1"/>
            </p:cNvSpPr>
            <p:nvPr/>
          </p:nvSpPr>
          <p:spPr bwMode="auto">
            <a:xfrm>
              <a:off x="654874" y="1877442"/>
              <a:ext cx="1469072" cy="452438"/>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  录</a:t>
              </a:r>
            </a:p>
          </p:txBody>
        </p:sp>
      </p:grpSp>
      <p:grpSp>
        <p:nvGrpSpPr>
          <p:cNvPr id="6" name="组合 2"/>
          <p:cNvGrpSpPr/>
          <p:nvPr/>
        </p:nvGrpSpPr>
        <p:grpSpPr>
          <a:xfrm>
            <a:off x="3303470" y="2274232"/>
            <a:ext cx="5316484" cy="645908"/>
            <a:chOff x="3874761" y="797074"/>
            <a:chExt cx="6095237" cy="1030908"/>
          </a:xfrm>
        </p:grpSpPr>
        <p:sp>
          <p:nvSpPr>
            <p:cNvPr id="46" name="Freeform 11"/>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grpSp>
          <p:nvGrpSpPr>
            <p:cNvPr id="7" name="组合 1"/>
            <p:cNvGrpSpPr/>
            <p:nvPr/>
          </p:nvGrpSpPr>
          <p:grpSpPr>
            <a:xfrm>
              <a:off x="3874761" y="797074"/>
              <a:ext cx="6095237" cy="1030908"/>
              <a:chOff x="3874761" y="797074"/>
              <a:chExt cx="6095237" cy="1030908"/>
            </a:xfrm>
          </p:grpSpPr>
          <p:sp>
            <p:nvSpPr>
              <p:cNvPr id="48" name="Freeform 10"/>
              <p:cNvSpPr/>
              <p:nvPr/>
            </p:nvSpPr>
            <p:spPr bwMode="auto">
              <a:xfrm>
                <a:off x="3874761" y="863749"/>
                <a:ext cx="6095237" cy="964233"/>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68562" tIns="34281" rIns="68562" bIns="34281"/>
              <a:lstStyle/>
              <a:p>
                <a:endParaRPr lang="zh-CN" altLang="en-US" dirty="0"/>
              </a:p>
            </p:txBody>
          </p:sp>
          <p:sp>
            <p:nvSpPr>
              <p:cNvPr id="49" name="Rectangle 12"/>
              <p:cNvSpPr>
                <a:spLocks noChangeArrowheads="1"/>
              </p:cNvSpPr>
              <p:nvPr/>
            </p:nvSpPr>
            <p:spPr bwMode="auto">
              <a:xfrm>
                <a:off x="4061620" y="797074"/>
                <a:ext cx="540333" cy="899951"/>
              </a:xfrm>
              <a:prstGeom prst="rect">
                <a:avLst/>
              </a:prstGeom>
              <a:solidFill>
                <a:srgbClr val="0070C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0" name="TextBox 105"/>
              <p:cNvSpPr txBox="1">
                <a:spLocks noChangeArrowheads="1"/>
              </p:cNvSpPr>
              <p:nvPr/>
            </p:nvSpPr>
            <p:spPr bwMode="auto">
              <a:xfrm>
                <a:off x="4664362" y="924254"/>
                <a:ext cx="5129547" cy="817869"/>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latin typeface="微软雅黑" panose="020B0503020204020204" pitchFamily="34" charset="-122"/>
                    <a:ea typeface="微软雅黑" panose="020B0503020204020204" pitchFamily="34" charset="-122"/>
                  </a:rPr>
                  <a:t>高考综合改革落地方案政策内容</a:t>
                </a:r>
                <a:endParaRPr lang="zh-CN" altLang="en-US" sz="2400" b="1" dirty="0">
                  <a:latin typeface="微软雅黑" panose="020B0503020204020204" pitchFamily="34" charset="-122"/>
                  <a:ea typeface="微软雅黑" panose="020B0503020204020204" pitchFamily="34" charset="-122"/>
                </a:endParaRPr>
              </a:p>
            </p:txBody>
          </p:sp>
          <p:sp>
            <p:nvSpPr>
              <p:cNvPr id="51" name="TextBox 106"/>
              <p:cNvSpPr txBox="1">
                <a:spLocks noChangeArrowheads="1"/>
              </p:cNvSpPr>
              <p:nvPr/>
            </p:nvSpPr>
            <p:spPr bwMode="auto">
              <a:xfrm>
                <a:off x="4158821" y="875183"/>
                <a:ext cx="399499" cy="791131"/>
              </a:xfrm>
              <a:prstGeom prst="rect">
                <a:avLst/>
              </a:prstGeom>
              <a:noFill/>
              <a:ln>
                <a:noFill/>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zh-CN" altLang="en-US"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8" name="组合 2"/>
          <p:cNvGrpSpPr/>
          <p:nvPr/>
        </p:nvGrpSpPr>
        <p:grpSpPr>
          <a:xfrm>
            <a:off x="3310532" y="3081990"/>
            <a:ext cx="5316484" cy="645908"/>
            <a:chOff x="3874761" y="797074"/>
            <a:chExt cx="6095237" cy="1030908"/>
          </a:xfrm>
        </p:grpSpPr>
        <p:sp>
          <p:nvSpPr>
            <p:cNvPr id="53" name="Freeform 11"/>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grpSp>
          <p:nvGrpSpPr>
            <p:cNvPr id="10" name="组合 1"/>
            <p:cNvGrpSpPr/>
            <p:nvPr/>
          </p:nvGrpSpPr>
          <p:grpSpPr>
            <a:xfrm>
              <a:off x="3874761" y="797074"/>
              <a:ext cx="6095237" cy="1030908"/>
              <a:chOff x="3874761" y="797074"/>
              <a:chExt cx="6095237" cy="1030908"/>
            </a:xfrm>
          </p:grpSpPr>
          <p:sp>
            <p:nvSpPr>
              <p:cNvPr id="55" name="Freeform 10"/>
              <p:cNvSpPr/>
              <p:nvPr/>
            </p:nvSpPr>
            <p:spPr bwMode="auto">
              <a:xfrm>
                <a:off x="3874761" y="863749"/>
                <a:ext cx="6095237" cy="964233"/>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68562" tIns="34281" rIns="68562" bIns="34281"/>
              <a:lstStyle/>
              <a:p>
                <a:endParaRPr lang="zh-CN" altLang="en-US"/>
              </a:p>
            </p:txBody>
          </p:sp>
          <p:sp>
            <p:nvSpPr>
              <p:cNvPr id="56" name="Rectangle 12"/>
              <p:cNvSpPr>
                <a:spLocks noChangeArrowheads="1"/>
              </p:cNvSpPr>
              <p:nvPr/>
            </p:nvSpPr>
            <p:spPr bwMode="auto">
              <a:xfrm>
                <a:off x="4061620" y="797074"/>
                <a:ext cx="540333" cy="899951"/>
              </a:xfrm>
              <a:prstGeom prst="rect">
                <a:avLst/>
              </a:prstGeom>
              <a:solidFill>
                <a:srgbClr val="0070C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 name="TextBox 105"/>
              <p:cNvSpPr txBox="1">
                <a:spLocks noChangeArrowheads="1"/>
              </p:cNvSpPr>
              <p:nvPr/>
            </p:nvSpPr>
            <p:spPr bwMode="auto">
              <a:xfrm>
                <a:off x="4664363" y="910065"/>
                <a:ext cx="4747285" cy="757897"/>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zh-CN" altLang="en-US" sz="2400" b="1" dirty="0">
                  <a:latin typeface="微软雅黑" panose="020B0503020204020204" pitchFamily="34" charset="-122"/>
                  <a:ea typeface="微软雅黑" panose="020B0503020204020204" pitchFamily="34" charset="-122"/>
                </a:endParaRPr>
              </a:p>
            </p:txBody>
          </p:sp>
          <p:sp>
            <p:nvSpPr>
              <p:cNvPr id="58" name="TextBox 106"/>
              <p:cNvSpPr txBox="1">
                <a:spLocks noChangeArrowheads="1"/>
              </p:cNvSpPr>
              <p:nvPr/>
            </p:nvSpPr>
            <p:spPr bwMode="auto">
              <a:xfrm>
                <a:off x="4158821" y="875183"/>
                <a:ext cx="399499" cy="791131"/>
              </a:xfrm>
              <a:prstGeom prst="rect">
                <a:avLst/>
              </a:prstGeom>
              <a:noFill/>
              <a:ln>
                <a:noFill/>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zh-CN" altLang="en-US"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11" name="组合 2"/>
          <p:cNvGrpSpPr/>
          <p:nvPr/>
        </p:nvGrpSpPr>
        <p:grpSpPr>
          <a:xfrm>
            <a:off x="3313030" y="3940935"/>
            <a:ext cx="5524241" cy="645908"/>
            <a:chOff x="3874761" y="797074"/>
            <a:chExt cx="6333426" cy="1030908"/>
          </a:xfrm>
        </p:grpSpPr>
        <p:sp>
          <p:nvSpPr>
            <p:cNvPr id="60" name="Freeform 11"/>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grpSp>
          <p:nvGrpSpPr>
            <p:cNvPr id="12" name="组合 1"/>
            <p:cNvGrpSpPr/>
            <p:nvPr/>
          </p:nvGrpSpPr>
          <p:grpSpPr>
            <a:xfrm>
              <a:off x="3874761" y="797074"/>
              <a:ext cx="6333426" cy="1030908"/>
              <a:chOff x="3874761" y="797074"/>
              <a:chExt cx="6333426" cy="1030908"/>
            </a:xfrm>
          </p:grpSpPr>
          <p:sp>
            <p:nvSpPr>
              <p:cNvPr id="62" name="Freeform 10"/>
              <p:cNvSpPr/>
              <p:nvPr/>
            </p:nvSpPr>
            <p:spPr bwMode="auto">
              <a:xfrm>
                <a:off x="3874761" y="863749"/>
                <a:ext cx="6095237" cy="964233"/>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68562" tIns="34281" rIns="68562" bIns="34281"/>
              <a:lstStyle/>
              <a:p>
                <a:endParaRPr lang="zh-CN" altLang="en-US"/>
              </a:p>
            </p:txBody>
          </p:sp>
          <p:sp>
            <p:nvSpPr>
              <p:cNvPr id="63" name="Rectangle 12"/>
              <p:cNvSpPr>
                <a:spLocks noChangeArrowheads="1"/>
              </p:cNvSpPr>
              <p:nvPr/>
            </p:nvSpPr>
            <p:spPr bwMode="auto">
              <a:xfrm>
                <a:off x="4061620" y="797074"/>
                <a:ext cx="540333" cy="899951"/>
              </a:xfrm>
              <a:prstGeom prst="rect">
                <a:avLst/>
              </a:prstGeom>
              <a:solidFill>
                <a:srgbClr val="0070C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4" name="TextBox 105"/>
              <p:cNvSpPr txBox="1">
                <a:spLocks noChangeArrowheads="1"/>
              </p:cNvSpPr>
              <p:nvPr/>
            </p:nvSpPr>
            <p:spPr bwMode="auto">
              <a:xfrm>
                <a:off x="4664362" y="924254"/>
                <a:ext cx="5543825" cy="757897"/>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latin typeface="微软雅黑" panose="020B0503020204020204" pitchFamily="34" charset="-122"/>
                    <a:ea typeface="微软雅黑" panose="020B0503020204020204" pitchFamily="34" charset="-122"/>
                  </a:rPr>
                  <a:t>有关工作要求</a:t>
                </a:r>
                <a:endParaRPr lang="zh-CN" altLang="en-US" sz="2400" b="1" dirty="0">
                  <a:latin typeface="微软雅黑" panose="020B0503020204020204" pitchFamily="34" charset="-122"/>
                  <a:ea typeface="微软雅黑" panose="020B0503020204020204" pitchFamily="34" charset="-122"/>
                </a:endParaRPr>
              </a:p>
            </p:txBody>
          </p:sp>
          <p:sp>
            <p:nvSpPr>
              <p:cNvPr id="65" name="TextBox 106"/>
              <p:cNvSpPr txBox="1">
                <a:spLocks noChangeArrowheads="1"/>
              </p:cNvSpPr>
              <p:nvPr/>
            </p:nvSpPr>
            <p:spPr bwMode="auto">
              <a:xfrm>
                <a:off x="4158821" y="875183"/>
                <a:ext cx="399499" cy="791131"/>
              </a:xfrm>
              <a:prstGeom prst="rect">
                <a:avLst/>
              </a:prstGeom>
              <a:noFill/>
              <a:ln>
                <a:noFill/>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zh-CN" altLang="en-US"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sp>
        <p:nvSpPr>
          <p:cNvPr id="40" name="TextBox 105"/>
          <p:cNvSpPr txBox="1">
            <a:spLocks noChangeArrowheads="1"/>
          </p:cNvSpPr>
          <p:nvPr/>
        </p:nvSpPr>
        <p:spPr bwMode="auto">
          <a:xfrm>
            <a:off x="3998369" y="3150296"/>
            <a:ext cx="4835523" cy="512430"/>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latin typeface="微软雅黑" panose="020B0503020204020204" pitchFamily="34" charset="-122"/>
                <a:ea typeface="微软雅黑" panose="020B0503020204020204" pitchFamily="34" charset="-122"/>
              </a:rPr>
              <a:t>新高考适应性考试工作安排</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0" y="698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34"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35" name="TextBox 29"/>
            <p:cNvSpPr txBox="1">
              <a:spLocks noChangeArrowheads="1"/>
            </p:cNvSpPr>
            <p:nvPr/>
          </p:nvSpPr>
          <p:spPr bwMode="auto">
            <a:xfrm>
              <a:off x="740247" y="68961"/>
              <a:ext cx="5044546" cy="397895"/>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政策内容</a:t>
              </a:r>
              <a:r>
                <a:rPr lang="en-US" altLang="zh-CN"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4</a:t>
              </a:r>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：志愿设置与填报</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4" name="组合 44"/>
              <p:cNvGrpSpPr/>
              <p:nvPr/>
            </p:nvGrpSpPr>
            <p:grpSpPr bwMode="auto">
              <a:xfrm>
                <a:off x="0" y="0"/>
                <a:ext cx="576187" cy="676543"/>
                <a:chOff x="0" y="0"/>
                <a:chExt cx="576187" cy="676543"/>
              </a:xfrm>
            </p:grpSpPr>
            <p:sp>
              <p:nvSpPr>
                <p:cNvPr id="40"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41"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38" name="图片 45"/>
              <p:cNvPicPr>
                <a:picLocks noChangeAspect="1" noChangeArrowheads="1"/>
              </p:cNvPicPr>
              <p:nvPr/>
            </p:nvPicPr>
            <p:blipFill>
              <a:blip r:embed="rId3" cstate="print"/>
              <a:srcRect/>
              <a:stretch>
                <a:fillRect/>
              </a:stretch>
            </p:blipFill>
            <p:spPr bwMode="auto">
              <a:xfrm flipH="1">
                <a:off x="394503" y="184967"/>
                <a:ext cx="318948" cy="123230"/>
              </a:xfrm>
              <a:prstGeom prst="rect">
                <a:avLst/>
              </a:prstGeom>
              <a:noFill/>
              <a:ln w="9525">
                <a:noFill/>
                <a:miter lim="800000"/>
                <a:headEnd/>
                <a:tailEnd/>
              </a:ln>
            </p:spPr>
          </p:pic>
          <p:pic>
            <p:nvPicPr>
              <p:cNvPr id="39" name="图片 46"/>
              <p:cNvPicPr>
                <a:picLocks noChangeAspect="1" noChangeArrowheads="1"/>
              </p:cNvPicPr>
              <p:nvPr/>
            </p:nvPicPr>
            <p:blipFill>
              <a:blip r:embed="rId3"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6" name="AutoShape 12"/>
          <p:cNvSpPr>
            <a:spLocks noChangeArrowheads="1"/>
          </p:cNvSpPr>
          <p:nvPr/>
        </p:nvSpPr>
        <p:spPr bwMode="gray">
          <a:xfrm>
            <a:off x="2646219" y="4233556"/>
            <a:ext cx="3186546" cy="497772"/>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gn="ctr">
              <a:lnSpc>
                <a:spcPts val="2500"/>
              </a:lnSpc>
            </a:pPr>
            <a:r>
              <a:rPr lang="en-US" altLang="zh-CN" sz="1800" b="1" dirty="0" smtClean="0">
                <a:latin typeface="微软雅黑" pitchFamily="34" charset="-122"/>
                <a:ea typeface="微软雅黑" pitchFamily="34" charset="-122"/>
              </a:rPr>
              <a:t>1.</a:t>
            </a:r>
            <a:r>
              <a:rPr lang="zh-CN" altLang="en-US" sz="1800" b="1" dirty="0" smtClean="0">
                <a:latin typeface="微软雅黑" pitchFamily="34" charset="-122"/>
                <a:ea typeface="微软雅黑" pitchFamily="34" charset="-122"/>
              </a:rPr>
              <a:t>本科提前批志愿设置</a:t>
            </a:r>
            <a:endParaRPr lang="zh-CN" altLang="zh-CN" sz="1800" b="1" dirty="0" smtClean="0">
              <a:latin typeface="微软雅黑" pitchFamily="34" charset="-122"/>
              <a:ea typeface="微软雅黑" pitchFamily="34" charset="-122"/>
            </a:endParaRPr>
          </a:p>
        </p:txBody>
      </p:sp>
      <p:grpSp>
        <p:nvGrpSpPr>
          <p:cNvPr id="33" name="组合 32"/>
          <p:cNvGrpSpPr/>
          <p:nvPr/>
        </p:nvGrpSpPr>
        <p:grpSpPr>
          <a:xfrm>
            <a:off x="831273" y="1427020"/>
            <a:ext cx="6980440" cy="1832946"/>
            <a:chOff x="1463" y="2097"/>
            <a:chExt cx="11668" cy="4691"/>
          </a:xfrm>
        </p:grpSpPr>
        <p:sp>
          <p:nvSpPr>
            <p:cNvPr id="36" name="圆角矩形 35"/>
            <p:cNvSpPr/>
            <p:nvPr/>
          </p:nvSpPr>
          <p:spPr>
            <a:xfrm>
              <a:off x="1463" y="2097"/>
              <a:ext cx="11668" cy="425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itchFamily="34" charset="-122"/>
                <a:ea typeface="微软雅黑" pitchFamily="34" charset="-122"/>
              </a:endParaRPr>
            </a:p>
          </p:txBody>
        </p:sp>
        <p:sp>
          <p:nvSpPr>
            <p:cNvPr id="44" name="矩形 43"/>
            <p:cNvSpPr/>
            <p:nvPr/>
          </p:nvSpPr>
          <p:spPr>
            <a:xfrm>
              <a:off x="2917" y="2097"/>
              <a:ext cx="9931" cy="42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itchFamily="34" charset="-122"/>
                <a:ea typeface="微软雅黑" pitchFamily="34" charset="-122"/>
              </a:endParaRPr>
            </a:p>
          </p:txBody>
        </p:sp>
        <p:sp>
          <p:nvSpPr>
            <p:cNvPr id="46" name="矩形 45"/>
            <p:cNvSpPr/>
            <p:nvPr/>
          </p:nvSpPr>
          <p:spPr>
            <a:xfrm>
              <a:off x="2997" y="2259"/>
              <a:ext cx="9568" cy="4529"/>
            </a:xfrm>
            <a:prstGeom prst="rect">
              <a:avLst/>
            </a:prstGeom>
          </p:spPr>
          <p:txBody>
            <a:bodyPr wrap="square">
              <a:spAutoFit/>
            </a:bodyPr>
            <a:lstStyle/>
            <a:p>
              <a:pPr>
                <a:lnSpc>
                  <a:spcPct val="130000"/>
                </a:lnSpc>
                <a:spcBef>
                  <a:spcPts val="600"/>
                </a:spcBef>
              </a:pPr>
              <a:r>
                <a:rPr lang="en-US" altLang="zh-CN" sz="1600" b="1" dirty="0" err="1">
                  <a:solidFill>
                    <a:srgbClr val="FF0000"/>
                  </a:solidFill>
                  <a:latin typeface="微软雅黑" pitchFamily="34" charset="-122"/>
                  <a:ea typeface="微软雅黑" pitchFamily="34" charset="-122"/>
                  <a:cs typeface="微软雅黑 Light" panose="020B0502040204020203" charset="-122"/>
                </a:rPr>
                <a:t>普通类和体育类</a:t>
              </a:r>
              <a:r>
                <a:rPr lang="en-US" altLang="zh-CN" sz="1600" b="1" dirty="0" err="1">
                  <a:latin typeface="微软雅黑" pitchFamily="34" charset="-122"/>
                  <a:ea typeface="微软雅黑" pitchFamily="34" charset="-122"/>
                  <a:cs typeface="微软雅黑 Light" panose="020B0502040204020203" charset="-122"/>
                </a:rPr>
                <a:t>中，原</a:t>
              </a:r>
              <a:r>
                <a:rPr lang="en-US" altLang="zh-CN" sz="1600" b="1" dirty="0" err="1">
                  <a:solidFill>
                    <a:srgbClr val="FF0000"/>
                  </a:solidFill>
                  <a:latin typeface="微软雅黑" pitchFamily="34" charset="-122"/>
                  <a:ea typeface="微软雅黑" pitchFamily="34" charset="-122"/>
                  <a:cs typeface="微软雅黑 Light" panose="020B0502040204020203" charset="-122"/>
                </a:rPr>
                <a:t>顺序志愿</a:t>
              </a:r>
              <a:r>
                <a:rPr lang="en-US" altLang="zh-CN" sz="1600" b="1" dirty="0" err="1">
                  <a:latin typeface="微软雅黑" pitchFamily="34" charset="-122"/>
                  <a:ea typeface="微软雅黑" pitchFamily="34" charset="-122"/>
                  <a:cs typeface="微软雅黑 Light" panose="020B0502040204020203" charset="-122"/>
                </a:rPr>
                <a:t>（分一、二志愿）</a:t>
              </a:r>
              <a:r>
                <a:rPr lang="en-US" altLang="zh-CN" sz="1600" b="1" dirty="0" err="1" smtClean="0">
                  <a:latin typeface="微软雅黑" pitchFamily="34" charset="-122"/>
                  <a:ea typeface="微软雅黑" pitchFamily="34" charset="-122"/>
                  <a:cs typeface="微软雅黑 Light" panose="020B0502040204020203" charset="-122"/>
                </a:rPr>
                <a:t>结构</a:t>
              </a:r>
              <a:r>
                <a:rPr lang="zh-CN" altLang="en-US" sz="1600" b="1" dirty="0" smtClean="0">
                  <a:latin typeface="微软雅黑" pitchFamily="34" charset="-122"/>
                  <a:ea typeface="微软雅黑" pitchFamily="34" charset="-122"/>
                  <a:cs typeface="微软雅黑 Light" panose="020B0502040204020203" charset="-122"/>
                </a:rPr>
                <a:t>的</a:t>
              </a:r>
              <a:r>
                <a:rPr lang="en-US" altLang="zh-CN" sz="1600" b="1" dirty="0" err="1" smtClean="0">
                  <a:latin typeface="微软雅黑" pitchFamily="34" charset="-122"/>
                  <a:ea typeface="微软雅黑" pitchFamily="34" charset="-122"/>
                  <a:cs typeface="微软雅黑 Light" panose="020B0502040204020203" charset="-122"/>
                </a:rPr>
                <a:t>调整为单个志愿</a:t>
              </a:r>
              <a:r>
                <a:rPr lang="zh-CN" altLang="en-US" sz="1600" b="1" dirty="0" smtClean="0">
                  <a:latin typeface="微软雅黑" pitchFamily="34" charset="-122"/>
                  <a:ea typeface="微软雅黑" pitchFamily="34" charset="-122"/>
                  <a:cs typeface="微软雅黑 Light" panose="020B0502040204020203" charset="-122"/>
                </a:rPr>
                <a:t>（即</a:t>
              </a:r>
              <a:r>
                <a:rPr lang="en-US" altLang="zh-CN" sz="1600" b="1" dirty="0" smtClean="0">
                  <a:latin typeface="微软雅黑" pitchFamily="34" charset="-122"/>
                  <a:ea typeface="微软雅黑" pitchFamily="34" charset="-122"/>
                  <a:cs typeface="微软雅黑 Light" panose="020B0502040204020203" charset="-122"/>
                </a:rPr>
                <a:t>1</a:t>
              </a:r>
              <a:r>
                <a:rPr lang="zh-CN" altLang="en-US" sz="1600" b="1" dirty="0" smtClean="0">
                  <a:latin typeface="微软雅黑" pitchFamily="34" charset="-122"/>
                  <a:ea typeface="微软雅黑" pitchFamily="34" charset="-122"/>
                  <a:cs typeface="微软雅黑 Light" panose="020B0502040204020203" charset="-122"/>
                </a:rPr>
                <a:t>个院校志愿）</a:t>
              </a:r>
              <a:r>
                <a:rPr lang="en-US" altLang="zh-CN" sz="1600" b="1" dirty="0" smtClean="0">
                  <a:latin typeface="微软雅黑" pitchFamily="34" charset="-122"/>
                  <a:ea typeface="微软雅黑" pitchFamily="34" charset="-122"/>
                  <a:cs typeface="微软雅黑 Light" panose="020B0502040204020203" charset="-122"/>
                </a:rPr>
                <a:t>，</a:t>
              </a:r>
              <a:r>
                <a:rPr lang="en-US" altLang="zh-CN" sz="1600" b="1" dirty="0">
                  <a:latin typeface="微软雅黑" pitchFamily="34" charset="-122"/>
                  <a:ea typeface="微软雅黑" pitchFamily="34" charset="-122"/>
                  <a:cs typeface="微软雅黑 Light" panose="020B0502040204020203" charset="-122"/>
                </a:rPr>
                <a:t>设置1</a:t>
              </a:r>
              <a:r>
                <a:rPr lang="en-US" altLang="zh-CN" sz="1600" b="1" dirty="0" smtClean="0">
                  <a:latin typeface="微软雅黑" pitchFamily="34" charset="-122"/>
                  <a:ea typeface="微软雅黑" pitchFamily="34" charset="-122"/>
                  <a:cs typeface="微软雅黑 Light" panose="020B0502040204020203" charset="-122"/>
                </a:rPr>
                <a:t>次征集志愿</a:t>
              </a:r>
              <a:r>
                <a:rPr lang="zh-CN" altLang="en-US" sz="1600" b="1" dirty="0" smtClean="0">
                  <a:latin typeface="微软雅黑" pitchFamily="34" charset="-122"/>
                  <a:ea typeface="微软雅黑" pitchFamily="34" charset="-122"/>
                  <a:cs typeface="微软雅黑 Light" panose="020B0502040204020203" charset="-122"/>
                </a:rPr>
                <a:t>；</a:t>
              </a:r>
              <a:r>
                <a:rPr lang="en-US" altLang="zh-CN" sz="1600" b="1" dirty="0" smtClean="0">
                  <a:solidFill>
                    <a:srgbClr val="FF0000"/>
                  </a:solidFill>
                  <a:latin typeface="微软雅黑" pitchFamily="34" charset="-122"/>
                  <a:ea typeface="微软雅黑" pitchFamily="34" charset="-122"/>
                  <a:cs typeface="微软雅黑 Light" panose="020B0502040204020203" charset="-122"/>
                </a:rPr>
                <a:t>原平行志愿结构的由10个院校平行志愿调整为30个院校专业组平行志愿</a:t>
              </a:r>
              <a:r>
                <a:rPr lang="en-US" altLang="zh-CN" sz="1600" b="1" dirty="0" smtClean="0">
                  <a:latin typeface="微软雅黑" pitchFamily="34" charset="-122"/>
                  <a:ea typeface="微软雅黑" pitchFamily="34" charset="-122"/>
                  <a:cs typeface="微软雅黑 Light" panose="020B0502040204020203" charset="-122"/>
                </a:rPr>
                <a:t>。</a:t>
              </a:r>
            </a:p>
            <a:p>
              <a:pPr>
                <a:lnSpc>
                  <a:spcPct val="130000"/>
                </a:lnSpc>
                <a:spcBef>
                  <a:spcPts val="600"/>
                </a:spcBef>
              </a:pPr>
              <a:endParaRPr lang="en-US" altLang="zh-CN" sz="1600" b="1" dirty="0">
                <a:latin typeface="微软雅黑" pitchFamily="34" charset="-122"/>
                <a:ea typeface="微软雅黑" pitchFamily="34" charset="-122"/>
                <a:cs typeface="微软雅黑 Light" panose="020B0502040204020203" charset="-122"/>
              </a:endParaRPr>
            </a:p>
          </p:txBody>
        </p:sp>
        <p:sp>
          <p:nvSpPr>
            <p:cNvPr id="49" name="AutoShape 29"/>
            <p:cNvSpPr/>
            <p:nvPr/>
          </p:nvSpPr>
          <p:spPr bwMode="auto">
            <a:xfrm>
              <a:off x="1968" y="3444"/>
              <a:ext cx="607" cy="875"/>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1600" b="1" dirty="0">
                <a:effectLst>
                  <a:outerShdw blurRad="38100" dist="38100" dir="2700000" algn="tl">
                    <a:srgbClr val="000000"/>
                  </a:outerShdw>
                </a:effectLst>
                <a:latin typeface="微软雅黑" pitchFamily="34" charset="-122"/>
                <a:ea typeface="微软雅黑" pitchFamily="34" charset="-122"/>
              </a:endParaRPr>
            </a:p>
          </p:txBody>
        </p:sp>
      </p:grpSp>
      <p:grpSp>
        <p:nvGrpSpPr>
          <p:cNvPr id="61" name="组合 60"/>
          <p:cNvGrpSpPr/>
          <p:nvPr/>
        </p:nvGrpSpPr>
        <p:grpSpPr>
          <a:xfrm>
            <a:off x="831273" y="3184594"/>
            <a:ext cx="6980440" cy="866942"/>
            <a:chOff x="1463" y="3869"/>
            <a:chExt cx="11668" cy="1511"/>
          </a:xfrm>
        </p:grpSpPr>
        <p:sp>
          <p:nvSpPr>
            <p:cNvPr id="62" name="圆角矩形 61"/>
            <p:cNvSpPr/>
            <p:nvPr/>
          </p:nvSpPr>
          <p:spPr>
            <a:xfrm>
              <a:off x="1463" y="3869"/>
              <a:ext cx="11668" cy="1511"/>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itchFamily="34" charset="-122"/>
                <a:ea typeface="微软雅黑" pitchFamily="34" charset="-122"/>
              </a:endParaRPr>
            </a:p>
          </p:txBody>
        </p:sp>
        <p:sp>
          <p:nvSpPr>
            <p:cNvPr id="63" name="矩形 62"/>
            <p:cNvSpPr/>
            <p:nvPr/>
          </p:nvSpPr>
          <p:spPr>
            <a:xfrm>
              <a:off x="2917" y="3869"/>
              <a:ext cx="9931" cy="15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itchFamily="34" charset="-122"/>
                <a:ea typeface="微软雅黑" pitchFamily="34" charset="-122"/>
              </a:endParaRPr>
            </a:p>
          </p:txBody>
        </p:sp>
        <p:sp>
          <p:nvSpPr>
            <p:cNvPr id="64" name="矩形 63"/>
            <p:cNvSpPr/>
            <p:nvPr/>
          </p:nvSpPr>
          <p:spPr>
            <a:xfrm>
              <a:off x="3009" y="4049"/>
              <a:ext cx="9568" cy="1277"/>
            </a:xfrm>
            <a:prstGeom prst="rect">
              <a:avLst/>
            </a:prstGeom>
          </p:spPr>
          <p:txBody>
            <a:bodyPr wrap="square">
              <a:spAutoFit/>
            </a:bodyPr>
            <a:lstStyle/>
            <a:p>
              <a:pPr>
                <a:lnSpc>
                  <a:spcPct val="130000"/>
                </a:lnSpc>
                <a:spcBef>
                  <a:spcPts val="600"/>
                </a:spcBef>
              </a:pPr>
              <a:r>
                <a:rPr lang="en-US" altLang="zh-CN" sz="1600" b="1" dirty="0">
                  <a:solidFill>
                    <a:srgbClr val="FF0000"/>
                  </a:solidFill>
                  <a:latin typeface="微软雅黑" pitchFamily="34" charset="-122"/>
                  <a:ea typeface="微软雅黑" pitchFamily="34" charset="-122"/>
                  <a:cs typeface="微软雅黑 Light" panose="020B0502040204020203" charset="-122"/>
                </a:rPr>
                <a:t>艺术类</a:t>
              </a:r>
              <a:r>
                <a:rPr lang="en-US" altLang="zh-CN" sz="1600" b="1" dirty="0">
                  <a:latin typeface="微软雅黑" pitchFamily="34" charset="-122"/>
                  <a:ea typeface="微软雅黑" pitchFamily="34" charset="-122"/>
                  <a:cs typeface="微软雅黑 Light" panose="020B0502040204020203" charset="-122"/>
                </a:rPr>
                <a:t>由原10个院校志愿调整为30</a:t>
              </a:r>
              <a:r>
                <a:rPr lang="en-US" altLang="zh-CN" sz="1600" b="1" dirty="0" smtClean="0">
                  <a:latin typeface="微软雅黑" pitchFamily="34" charset="-122"/>
                  <a:ea typeface="微软雅黑" pitchFamily="34" charset="-122"/>
                  <a:cs typeface="微软雅黑 Light" panose="020B0502040204020203" charset="-122"/>
                </a:rPr>
                <a:t>个志愿</a:t>
              </a:r>
              <a:r>
                <a:rPr lang="zh-CN" altLang="en-US" sz="1600" b="1" dirty="0" smtClean="0">
                  <a:latin typeface="微软雅黑" pitchFamily="34" charset="-122"/>
                  <a:ea typeface="微软雅黑" pitchFamily="34" charset="-122"/>
                  <a:cs typeface="微软雅黑 Light" panose="020B0502040204020203" charset="-122"/>
                </a:rPr>
                <a:t>（</a:t>
              </a:r>
              <a:r>
                <a:rPr lang="en-US" altLang="zh-CN" sz="1600" b="1" dirty="0" smtClean="0">
                  <a:latin typeface="微软雅黑" pitchFamily="34" charset="-122"/>
                  <a:ea typeface="微软雅黑" pitchFamily="34" charset="-122"/>
                  <a:cs typeface="微软雅黑 Light" panose="020B0502040204020203" charset="-122"/>
                </a:rPr>
                <a:t>1</a:t>
              </a:r>
              <a:r>
                <a:rPr lang="zh-CN" altLang="en-US" sz="1600" b="1" dirty="0" smtClean="0">
                  <a:latin typeface="微软雅黑" pitchFamily="34" charset="-122"/>
                  <a:ea typeface="微软雅黑" pitchFamily="34" charset="-122"/>
                  <a:cs typeface="微软雅黑 Light" panose="020B0502040204020203" charset="-122"/>
                </a:rPr>
                <a:t>个非平行组志愿</a:t>
              </a:r>
              <a:r>
                <a:rPr lang="en-US" altLang="zh-CN" sz="1600" b="1" dirty="0" smtClean="0">
                  <a:latin typeface="微软雅黑" pitchFamily="34" charset="-122"/>
                  <a:ea typeface="微软雅黑" pitchFamily="34" charset="-122"/>
                  <a:cs typeface="微软雅黑 Light" panose="020B0502040204020203" charset="-122"/>
                </a:rPr>
                <a:t>+29</a:t>
              </a:r>
              <a:r>
                <a:rPr lang="zh-CN" altLang="en-US" sz="1600" b="1" dirty="0" smtClean="0">
                  <a:latin typeface="微软雅黑" pitchFamily="34" charset="-122"/>
                  <a:ea typeface="微软雅黑" pitchFamily="34" charset="-122"/>
                  <a:cs typeface="微软雅黑 Light" panose="020B0502040204020203" charset="-122"/>
                </a:rPr>
                <a:t>个平行组志愿）</a:t>
              </a:r>
              <a:endParaRPr lang="en-US" altLang="zh-CN" sz="1600" b="1" dirty="0">
                <a:latin typeface="微软雅黑" pitchFamily="34" charset="-122"/>
                <a:ea typeface="微软雅黑" pitchFamily="34" charset="-122"/>
                <a:cs typeface="微软雅黑 Light" panose="020B0502040204020203" charset="-122"/>
              </a:endParaRPr>
            </a:p>
          </p:txBody>
        </p:sp>
        <p:sp>
          <p:nvSpPr>
            <p:cNvPr id="65" name="AutoShape 29"/>
            <p:cNvSpPr/>
            <p:nvPr/>
          </p:nvSpPr>
          <p:spPr bwMode="auto">
            <a:xfrm>
              <a:off x="1968" y="4345"/>
              <a:ext cx="576" cy="522"/>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1600" b="1" dirty="0">
                <a:effectLst>
                  <a:outerShdw blurRad="38100" dist="38100" dir="2700000" algn="tl">
                    <a:srgbClr val="000000"/>
                  </a:outerShdw>
                </a:effectLst>
                <a:latin typeface="微软雅黑" pitchFamily="34" charset="-122"/>
                <a:ea typeface="微软雅黑" pitchFamily="34" charset="-122"/>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0" y="698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34"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35" name="TextBox 29"/>
            <p:cNvSpPr txBox="1">
              <a:spLocks noChangeArrowheads="1"/>
            </p:cNvSpPr>
            <p:nvPr/>
          </p:nvSpPr>
          <p:spPr bwMode="auto">
            <a:xfrm>
              <a:off x="740247" y="68961"/>
              <a:ext cx="5044546" cy="397895"/>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政策内容</a:t>
              </a:r>
              <a:r>
                <a:rPr lang="en-US" altLang="zh-CN"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4</a:t>
              </a:r>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：志愿设置与填报</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4" name="组合 44"/>
              <p:cNvGrpSpPr/>
              <p:nvPr/>
            </p:nvGrpSpPr>
            <p:grpSpPr bwMode="auto">
              <a:xfrm>
                <a:off x="0" y="0"/>
                <a:ext cx="576187" cy="676543"/>
                <a:chOff x="0" y="0"/>
                <a:chExt cx="576187" cy="676543"/>
              </a:xfrm>
            </p:grpSpPr>
            <p:sp>
              <p:nvSpPr>
                <p:cNvPr id="40"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41"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38" name="图片 45"/>
              <p:cNvPicPr>
                <a:picLocks noChangeAspect="1" noChangeArrowheads="1"/>
              </p:cNvPicPr>
              <p:nvPr/>
            </p:nvPicPr>
            <p:blipFill>
              <a:blip r:embed="rId3" cstate="print"/>
              <a:srcRect/>
              <a:stretch>
                <a:fillRect/>
              </a:stretch>
            </p:blipFill>
            <p:spPr bwMode="auto">
              <a:xfrm flipH="1">
                <a:off x="394503" y="184967"/>
                <a:ext cx="318948" cy="123230"/>
              </a:xfrm>
              <a:prstGeom prst="rect">
                <a:avLst/>
              </a:prstGeom>
              <a:noFill/>
              <a:ln w="9525">
                <a:noFill/>
                <a:miter lim="800000"/>
                <a:headEnd/>
                <a:tailEnd/>
              </a:ln>
            </p:spPr>
          </p:pic>
          <p:pic>
            <p:nvPicPr>
              <p:cNvPr id="39" name="图片 46"/>
              <p:cNvPicPr>
                <a:picLocks noChangeAspect="1" noChangeArrowheads="1"/>
              </p:cNvPicPr>
              <p:nvPr/>
            </p:nvPicPr>
            <p:blipFill>
              <a:blip r:embed="rId3"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6" name="AutoShape 12"/>
          <p:cNvSpPr>
            <a:spLocks noChangeArrowheads="1"/>
          </p:cNvSpPr>
          <p:nvPr/>
        </p:nvSpPr>
        <p:spPr bwMode="gray">
          <a:xfrm>
            <a:off x="2646219" y="4233556"/>
            <a:ext cx="3186546" cy="497772"/>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gn="ctr">
              <a:lnSpc>
                <a:spcPts val="2500"/>
              </a:lnSpc>
            </a:pPr>
            <a:r>
              <a:rPr lang="en-US" altLang="zh-CN" sz="1800" b="1" dirty="0" smtClean="0">
                <a:latin typeface="微软雅黑" pitchFamily="34" charset="-122"/>
                <a:ea typeface="微软雅黑" pitchFamily="34" charset="-122"/>
              </a:rPr>
              <a:t>2.</a:t>
            </a:r>
            <a:r>
              <a:rPr lang="zh-CN" altLang="en-US" sz="1800" b="1" dirty="0" smtClean="0">
                <a:latin typeface="微软雅黑" pitchFamily="34" charset="-122"/>
                <a:ea typeface="微软雅黑" pitchFamily="34" charset="-122"/>
              </a:rPr>
              <a:t>本科批志愿设置</a:t>
            </a:r>
            <a:endParaRPr lang="zh-CN" altLang="zh-CN" sz="1800" b="1" dirty="0" smtClean="0">
              <a:latin typeface="微软雅黑" pitchFamily="34" charset="-122"/>
              <a:ea typeface="微软雅黑" pitchFamily="34" charset="-122"/>
            </a:endParaRPr>
          </a:p>
        </p:txBody>
      </p:sp>
      <p:grpSp>
        <p:nvGrpSpPr>
          <p:cNvPr id="5" name="组合 32"/>
          <p:cNvGrpSpPr/>
          <p:nvPr/>
        </p:nvGrpSpPr>
        <p:grpSpPr>
          <a:xfrm>
            <a:off x="831273" y="1419987"/>
            <a:ext cx="6980440" cy="1683684"/>
            <a:chOff x="1463" y="2079"/>
            <a:chExt cx="11668" cy="4309"/>
          </a:xfrm>
        </p:grpSpPr>
        <p:sp>
          <p:nvSpPr>
            <p:cNvPr id="36" name="圆角矩形 35"/>
            <p:cNvSpPr/>
            <p:nvPr/>
          </p:nvSpPr>
          <p:spPr>
            <a:xfrm>
              <a:off x="1463" y="2097"/>
              <a:ext cx="11668" cy="425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itchFamily="34" charset="-122"/>
                <a:ea typeface="微软雅黑" pitchFamily="34" charset="-122"/>
              </a:endParaRPr>
            </a:p>
          </p:txBody>
        </p:sp>
        <p:sp>
          <p:nvSpPr>
            <p:cNvPr id="44" name="矩形 43"/>
            <p:cNvSpPr/>
            <p:nvPr/>
          </p:nvSpPr>
          <p:spPr>
            <a:xfrm>
              <a:off x="2917" y="2079"/>
              <a:ext cx="9931" cy="42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itchFamily="34" charset="-122"/>
                <a:ea typeface="微软雅黑" pitchFamily="34" charset="-122"/>
              </a:endParaRPr>
            </a:p>
          </p:txBody>
        </p:sp>
        <p:sp>
          <p:nvSpPr>
            <p:cNvPr id="46" name="矩形 45"/>
            <p:cNvSpPr/>
            <p:nvPr/>
          </p:nvSpPr>
          <p:spPr>
            <a:xfrm>
              <a:off x="2997" y="2135"/>
              <a:ext cx="9568" cy="4253"/>
            </a:xfrm>
            <a:prstGeom prst="rect">
              <a:avLst/>
            </a:prstGeom>
          </p:spPr>
          <p:txBody>
            <a:bodyPr wrap="square">
              <a:spAutoFit/>
            </a:bodyPr>
            <a:lstStyle/>
            <a:p>
              <a:pPr>
                <a:lnSpc>
                  <a:spcPct val="130000"/>
                </a:lnSpc>
                <a:spcBef>
                  <a:spcPts val="600"/>
                </a:spcBef>
              </a:pPr>
              <a:r>
                <a:rPr lang="zh-CN" altLang="en-US" sz="1600" b="1" dirty="0" smtClean="0">
                  <a:solidFill>
                    <a:srgbClr val="FF0000"/>
                  </a:solidFill>
                  <a:latin typeface="微软雅黑" pitchFamily="34" charset="-122"/>
                  <a:ea typeface="微软雅黑" pitchFamily="34" charset="-122"/>
                </a:rPr>
                <a:t>普通类本科批志愿分特殊类型志愿和普通志愿</a:t>
              </a:r>
              <a:r>
                <a:rPr lang="zh-CN" altLang="en-US" sz="1600" b="1" dirty="0" smtClean="0">
                  <a:latin typeface="微软雅黑" pitchFamily="34" charset="-122"/>
                  <a:ea typeface="微软雅黑" pitchFamily="34" charset="-122"/>
                </a:rPr>
                <a:t>：</a:t>
              </a:r>
              <a:r>
                <a:rPr lang="zh-CN" altLang="zh-CN" sz="1600" b="1" dirty="0" smtClean="0">
                  <a:latin typeface="微软雅黑" pitchFamily="34" charset="-122"/>
                  <a:ea typeface="微软雅黑" pitchFamily="34" charset="-122"/>
                  <a:cs typeface="微软雅黑 Light" panose="020B0502040204020203" charset="-122"/>
                </a:rPr>
                <a:t>高水平艺术团、高校专项计划等特殊类型招生录取志愿合并，设为</a:t>
              </a:r>
              <a:r>
                <a:rPr lang="zh-CN" altLang="zh-CN" sz="1600" b="1" dirty="0" smtClean="0">
                  <a:solidFill>
                    <a:srgbClr val="FF0000"/>
                  </a:solidFill>
                  <a:latin typeface="微软雅黑" pitchFamily="34" charset="-122"/>
                  <a:ea typeface="微软雅黑" pitchFamily="34" charset="-122"/>
                  <a:cs typeface="微软雅黑 Light" panose="020B0502040204020203" charset="-122"/>
                </a:rPr>
                <a:t>特殊类型志愿，设</a:t>
              </a:r>
              <a:r>
                <a:rPr lang="en-US" altLang="zh-CN" sz="1600" b="1" dirty="0" smtClean="0">
                  <a:solidFill>
                    <a:srgbClr val="FF0000"/>
                  </a:solidFill>
                  <a:latin typeface="微软雅黑" pitchFamily="34" charset="-122"/>
                  <a:ea typeface="微软雅黑" pitchFamily="34" charset="-122"/>
                  <a:cs typeface="微软雅黑 Light" panose="020B0502040204020203" charset="-122"/>
                </a:rPr>
                <a:t>1</a:t>
              </a:r>
              <a:r>
                <a:rPr lang="zh-CN" altLang="zh-CN" sz="1600" b="1" dirty="0" smtClean="0">
                  <a:solidFill>
                    <a:srgbClr val="FF0000"/>
                  </a:solidFill>
                  <a:latin typeface="微软雅黑" pitchFamily="34" charset="-122"/>
                  <a:ea typeface="微软雅黑" pitchFamily="34" charset="-122"/>
                  <a:cs typeface="微软雅黑 Light" panose="020B0502040204020203" charset="-122"/>
                </a:rPr>
                <a:t>个院校志愿</a:t>
              </a:r>
              <a:r>
                <a:rPr lang="zh-CN" altLang="zh-CN" sz="1600" b="1" dirty="0" smtClean="0">
                  <a:latin typeface="微软雅黑" pitchFamily="34" charset="-122"/>
                  <a:ea typeface="微软雅黑" pitchFamily="34" charset="-122"/>
                  <a:cs typeface="微软雅黑 Light" panose="020B0502040204020203" charset="-122"/>
                </a:rPr>
                <a:t>。</a:t>
              </a:r>
              <a:r>
                <a:rPr lang="zh-CN" altLang="en-US" sz="1600" b="1" dirty="0" smtClean="0">
                  <a:latin typeface="微软雅黑" pitchFamily="34" charset="-122"/>
                  <a:ea typeface="微软雅黑" pitchFamily="34" charset="-122"/>
                  <a:cs typeface="微软雅黑 Light" panose="020B0502040204020203" charset="-122"/>
                </a:rPr>
                <a:t>普通本科招生、</a:t>
              </a:r>
              <a:r>
                <a:rPr lang="en-US" altLang="zh-CN" sz="1600" b="1" dirty="0" err="1" smtClean="0">
                  <a:latin typeface="微软雅黑" pitchFamily="34" charset="-122"/>
                  <a:ea typeface="微软雅黑" pitchFamily="34" charset="-122"/>
                  <a:cs typeface="微软雅黑 Light" panose="020B0502040204020203" charset="-122"/>
                </a:rPr>
                <a:t>国家专项计划、定向、民族班和预科班志愿</a:t>
              </a:r>
              <a:r>
                <a:rPr lang="zh-CN" altLang="en-US" sz="1600" b="1" dirty="0" smtClean="0">
                  <a:latin typeface="微软雅黑" pitchFamily="34" charset="-122"/>
                  <a:ea typeface="微软雅黑" pitchFamily="34" charset="-122"/>
                  <a:cs typeface="微软雅黑 Light" panose="020B0502040204020203" charset="-122"/>
                </a:rPr>
                <a:t>进行</a:t>
              </a:r>
              <a:r>
                <a:rPr lang="en-US" altLang="zh-CN" sz="1600" b="1" dirty="0" smtClean="0">
                  <a:latin typeface="微软雅黑" pitchFamily="34" charset="-122"/>
                  <a:ea typeface="微软雅黑" pitchFamily="34" charset="-122"/>
                  <a:cs typeface="微软雅黑 Light" panose="020B0502040204020203" charset="-122"/>
                </a:rPr>
                <a:t>合并，设为</a:t>
              </a:r>
              <a:r>
                <a:rPr lang="en-US" altLang="zh-CN" sz="1600" b="1" dirty="0" smtClean="0">
                  <a:solidFill>
                    <a:srgbClr val="FF0000"/>
                  </a:solidFill>
                  <a:latin typeface="微软雅黑" pitchFamily="34" charset="-122"/>
                  <a:ea typeface="微软雅黑" pitchFamily="34" charset="-122"/>
                  <a:cs typeface="微软雅黑 Light" panose="020B0502040204020203" charset="-122"/>
                </a:rPr>
                <a:t>普通志愿，志愿个数调整为45个院校专业组志愿</a:t>
              </a:r>
              <a:r>
                <a:rPr lang="zh-CN" altLang="en-US" sz="1600" b="1" dirty="0" smtClean="0">
                  <a:latin typeface="微软雅黑" pitchFamily="34" charset="-122"/>
                  <a:ea typeface="微软雅黑" pitchFamily="34" charset="-122"/>
                  <a:cs typeface="微软雅黑 Light" panose="020B0502040204020203" charset="-122"/>
                </a:rPr>
                <a:t>。</a:t>
              </a:r>
              <a:endParaRPr lang="en-US" altLang="zh-CN" sz="1600" b="1" dirty="0">
                <a:latin typeface="微软雅黑" pitchFamily="34" charset="-122"/>
                <a:ea typeface="微软雅黑" pitchFamily="34" charset="-122"/>
                <a:cs typeface="微软雅黑 Light" panose="020B0502040204020203" charset="-122"/>
              </a:endParaRPr>
            </a:p>
          </p:txBody>
        </p:sp>
        <p:sp>
          <p:nvSpPr>
            <p:cNvPr id="49" name="AutoShape 29"/>
            <p:cNvSpPr/>
            <p:nvPr/>
          </p:nvSpPr>
          <p:spPr bwMode="auto">
            <a:xfrm>
              <a:off x="1968" y="3444"/>
              <a:ext cx="607" cy="875"/>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1600" b="1" dirty="0">
                <a:effectLst>
                  <a:outerShdw blurRad="38100" dist="38100" dir="2700000" algn="tl">
                    <a:srgbClr val="000000"/>
                  </a:outerShdw>
                </a:effectLst>
                <a:latin typeface="微软雅黑" pitchFamily="34" charset="-122"/>
                <a:ea typeface="微软雅黑" pitchFamily="34" charset="-122"/>
              </a:endParaRPr>
            </a:p>
          </p:txBody>
        </p:sp>
      </p:grpSp>
      <p:grpSp>
        <p:nvGrpSpPr>
          <p:cNvPr id="6" name="组合 60"/>
          <p:cNvGrpSpPr/>
          <p:nvPr/>
        </p:nvGrpSpPr>
        <p:grpSpPr>
          <a:xfrm>
            <a:off x="831273" y="3184594"/>
            <a:ext cx="6980440" cy="866942"/>
            <a:chOff x="1463" y="3869"/>
            <a:chExt cx="11668" cy="1511"/>
          </a:xfrm>
        </p:grpSpPr>
        <p:sp>
          <p:nvSpPr>
            <p:cNvPr id="62" name="圆角矩形 61"/>
            <p:cNvSpPr/>
            <p:nvPr/>
          </p:nvSpPr>
          <p:spPr>
            <a:xfrm>
              <a:off x="1463" y="3869"/>
              <a:ext cx="11668" cy="1511"/>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itchFamily="34" charset="-122"/>
                <a:ea typeface="微软雅黑" pitchFamily="34" charset="-122"/>
              </a:endParaRPr>
            </a:p>
          </p:txBody>
        </p:sp>
        <p:sp>
          <p:nvSpPr>
            <p:cNvPr id="63" name="矩形 62"/>
            <p:cNvSpPr/>
            <p:nvPr/>
          </p:nvSpPr>
          <p:spPr>
            <a:xfrm>
              <a:off x="2917" y="3869"/>
              <a:ext cx="9931" cy="15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itchFamily="34" charset="-122"/>
                <a:ea typeface="微软雅黑" pitchFamily="34" charset="-122"/>
              </a:endParaRPr>
            </a:p>
          </p:txBody>
        </p:sp>
        <p:sp>
          <p:nvSpPr>
            <p:cNvPr id="64" name="矩形 63"/>
            <p:cNvSpPr/>
            <p:nvPr/>
          </p:nvSpPr>
          <p:spPr>
            <a:xfrm>
              <a:off x="3009" y="4049"/>
              <a:ext cx="9568" cy="1277"/>
            </a:xfrm>
            <a:prstGeom prst="rect">
              <a:avLst/>
            </a:prstGeom>
          </p:spPr>
          <p:txBody>
            <a:bodyPr wrap="square">
              <a:spAutoFit/>
            </a:bodyPr>
            <a:lstStyle/>
            <a:p>
              <a:pPr>
                <a:lnSpc>
                  <a:spcPct val="130000"/>
                </a:lnSpc>
                <a:spcBef>
                  <a:spcPts val="600"/>
                </a:spcBef>
              </a:pPr>
              <a:r>
                <a:rPr lang="en-US" altLang="zh-CN" sz="1600" b="1" dirty="0" err="1" smtClean="0">
                  <a:solidFill>
                    <a:srgbClr val="FF0000"/>
                  </a:solidFill>
                  <a:latin typeface="微软雅黑" pitchFamily="34" charset="-122"/>
                  <a:ea typeface="微软雅黑" pitchFamily="34" charset="-122"/>
                  <a:cs typeface="微软雅黑 Light" panose="020B0502040204020203" charset="-122"/>
                </a:rPr>
                <a:t>艺术类</a:t>
              </a:r>
              <a:r>
                <a:rPr lang="zh-CN" altLang="en-US" sz="1600" b="1" dirty="0" smtClean="0">
                  <a:solidFill>
                    <a:srgbClr val="FF0000"/>
                  </a:solidFill>
                  <a:latin typeface="微软雅黑" pitchFamily="34" charset="-122"/>
                  <a:ea typeface="微软雅黑" pitchFamily="34" charset="-122"/>
                  <a:cs typeface="微软雅黑 Light" panose="020B0502040204020203" charset="-122"/>
                </a:rPr>
                <a:t>、体育类</a:t>
              </a:r>
              <a:r>
                <a:rPr lang="en-US" altLang="zh-CN" sz="1600" b="1" dirty="0" smtClean="0">
                  <a:latin typeface="微软雅黑" pitchFamily="34" charset="-122"/>
                  <a:ea typeface="微软雅黑" pitchFamily="34" charset="-122"/>
                  <a:cs typeface="微软雅黑 Light" panose="020B0502040204020203" charset="-122"/>
                </a:rPr>
                <a:t>由原</a:t>
              </a:r>
              <a:r>
                <a:rPr lang="en-US" altLang="zh-CN" sz="1600" b="1" dirty="0">
                  <a:latin typeface="微软雅黑" pitchFamily="34" charset="-122"/>
                  <a:ea typeface="微软雅黑" pitchFamily="34" charset="-122"/>
                  <a:cs typeface="微软雅黑 Light" panose="020B0502040204020203" charset="-122"/>
                </a:rPr>
                <a:t>10个院校志愿调整为30</a:t>
              </a:r>
              <a:r>
                <a:rPr lang="en-US" altLang="zh-CN" sz="1600" b="1" dirty="0" smtClean="0">
                  <a:latin typeface="微软雅黑" pitchFamily="34" charset="-122"/>
                  <a:ea typeface="微软雅黑" pitchFamily="34" charset="-122"/>
                  <a:cs typeface="微软雅黑 Light" panose="020B0502040204020203" charset="-122"/>
                </a:rPr>
                <a:t>个志愿</a:t>
              </a:r>
              <a:r>
                <a:rPr lang="zh-CN" altLang="en-US" sz="1600" b="1" dirty="0" smtClean="0">
                  <a:latin typeface="微软雅黑" pitchFamily="34" charset="-122"/>
                  <a:ea typeface="微软雅黑" pitchFamily="34" charset="-122"/>
                  <a:cs typeface="微软雅黑 Light" panose="020B0502040204020203" charset="-122"/>
                </a:rPr>
                <a:t>（</a:t>
              </a:r>
              <a:r>
                <a:rPr lang="zh-CN" altLang="en-US" sz="1600" b="1" dirty="0" smtClean="0">
                  <a:solidFill>
                    <a:srgbClr val="FF0000"/>
                  </a:solidFill>
                  <a:latin typeface="微软雅黑" pitchFamily="34" charset="-122"/>
                  <a:ea typeface="微软雅黑" pitchFamily="34" charset="-122"/>
                  <a:cs typeface="微软雅黑 Light" panose="020B0502040204020203" charset="-122"/>
                </a:rPr>
                <a:t>艺术类</a:t>
              </a:r>
              <a:r>
                <a:rPr lang="en-US" altLang="zh-CN" sz="1600" b="1" dirty="0" smtClean="0">
                  <a:latin typeface="微软雅黑" pitchFamily="34" charset="-122"/>
                  <a:ea typeface="微软雅黑" pitchFamily="34" charset="-122"/>
                  <a:cs typeface="微软雅黑 Light" panose="020B0502040204020203" charset="-122"/>
                </a:rPr>
                <a:t>1</a:t>
              </a:r>
              <a:r>
                <a:rPr lang="zh-CN" altLang="en-US" sz="1600" b="1" dirty="0" smtClean="0">
                  <a:latin typeface="微软雅黑" pitchFamily="34" charset="-122"/>
                  <a:ea typeface="微软雅黑" pitchFamily="34" charset="-122"/>
                  <a:cs typeface="微软雅黑 Light" panose="020B0502040204020203" charset="-122"/>
                </a:rPr>
                <a:t>个非平行组志愿</a:t>
              </a:r>
              <a:r>
                <a:rPr lang="en-US" altLang="zh-CN" sz="1600" b="1" dirty="0" smtClean="0">
                  <a:latin typeface="微软雅黑" pitchFamily="34" charset="-122"/>
                  <a:ea typeface="微软雅黑" pitchFamily="34" charset="-122"/>
                  <a:cs typeface="微软雅黑 Light" panose="020B0502040204020203" charset="-122"/>
                </a:rPr>
                <a:t>+29</a:t>
              </a:r>
              <a:r>
                <a:rPr lang="zh-CN" altLang="en-US" sz="1600" b="1" dirty="0" smtClean="0">
                  <a:latin typeface="微软雅黑" pitchFamily="34" charset="-122"/>
                  <a:ea typeface="微软雅黑" pitchFamily="34" charset="-122"/>
                  <a:cs typeface="微软雅黑 Light" panose="020B0502040204020203" charset="-122"/>
                </a:rPr>
                <a:t>个平行组志愿；</a:t>
              </a:r>
              <a:r>
                <a:rPr lang="zh-CN" altLang="en-US" sz="1600" b="1" dirty="0" smtClean="0">
                  <a:solidFill>
                    <a:srgbClr val="FF0000"/>
                  </a:solidFill>
                  <a:latin typeface="微软雅黑" pitchFamily="34" charset="-122"/>
                  <a:ea typeface="微软雅黑" pitchFamily="34" charset="-122"/>
                  <a:cs typeface="微软雅黑 Light" panose="020B0502040204020203" charset="-122"/>
                </a:rPr>
                <a:t>体育类</a:t>
              </a:r>
              <a:r>
                <a:rPr lang="en-US" altLang="zh-CN" sz="1600" b="1" dirty="0" smtClean="0">
                  <a:latin typeface="微软雅黑" pitchFamily="34" charset="-122"/>
                  <a:ea typeface="微软雅黑" pitchFamily="34" charset="-122"/>
                  <a:cs typeface="微软雅黑 Light" panose="020B0502040204020203" charset="-122"/>
                </a:rPr>
                <a:t>30</a:t>
              </a:r>
              <a:r>
                <a:rPr lang="zh-CN" altLang="en-US" sz="1600" b="1" dirty="0" smtClean="0">
                  <a:latin typeface="微软雅黑" pitchFamily="34" charset="-122"/>
                  <a:ea typeface="微软雅黑" pitchFamily="34" charset="-122"/>
                  <a:cs typeface="微软雅黑 Light" panose="020B0502040204020203" charset="-122"/>
                </a:rPr>
                <a:t>个平行志愿）。</a:t>
              </a:r>
              <a:endParaRPr lang="en-US" altLang="zh-CN" sz="1600" b="1" dirty="0">
                <a:latin typeface="微软雅黑" pitchFamily="34" charset="-122"/>
                <a:ea typeface="微软雅黑" pitchFamily="34" charset="-122"/>
                <a:cs typeface="微软雅黑 Light" panose="020B0502040204020203" charset="-122"/>
              </a:endParaRPr>
            </a:p>
          </p:txBody>
        </p:sp>
        <p:sp>
          <p:nvSpPr>
            <p:cNvPr id="65" name="AutoShape 29"/>
            <p:cNvSpPr/>
            <p:nvPr/>
          </p:nvSpPr>
          <p:spPr bwMode="auto">
            <a:xfrm>
              <a:off x="1968" y="4345"/>
              <a:ext cx="576" cy="522"/>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1600" b="1" dirty="0">
                <a:effectLst>
                  <a:outerShdw blurRad="38100" dist="38100" dir="2700000" algn="tl">
                    <a:srgbClr val="000000"/>
                  </a:outerShdw>
                </a:effectLst>
                <a:latin typeface="微软雅黑" pitchFamily="34" charset="-122"/>
                <a:ea typeface="微软雅黑" pitchFamily="34" charset="-122"/>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0" y="698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34"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35" name="TextBox 29"/>
            <p:cNvSpPr txBox="1">
              <a:spLocks noChangeArrowheads="1"/>
            </p:cNvSpPr>
            <p:nvPr/>
          </p:nvSpPr>
          <p:spPr bwMode="auto">
            <a:xfrm>
              <a:off x="740247" y="68961"/>
              <a:ext cx="5044546" cy="397895"/>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政策内容</a:t>
              </a:r>
              <a:r>
                <a:rPr lang="en-US" altLang="zh-CN"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4</a:t>
              </a:r>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：志愿设置与填报</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4" name="组合 44"/>
              <p:cNvGrpSpPr/>
              <p:nvPr/>
            </p:nvGrpSpPr>
            <p:grpSpPr bwMode="auto">
              <a:xfrm>
                <a:off x="0" y="0"/>
                <a:ext cx="576187" cy="676543"/>
                <a:chOff x="0" y="0"/>
                <a:chExt cx="576187" cy="676543"/>
              </a:xfrm>
            </p:grpSpPr>
            <p:sp>
              <p:nvSpPr>
                <p:cNvPr id="40"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41"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38" name="图片 45"/>
              <p:cNvPicPr>
                <a:picLocks noChangeAspect="1" noChangeArrowheads="1"/>
              </p:cNvPicPr>
              <p:nvPr/>
            </p:nvPicPr>
            <p:blipFill>
              <a:blip r:embed="rId3" cstate="print"/>
              <a:srcRect/>
              <a:stretch>
                <a:fillRect/>
              </a:stretch>
            </p:blipFill>
            <p:spPr bwMode="auto">
              <a:xfrm flipH="1">
                <a:off x="394503" y="184967"/>
                <a:ext cx="318948" cy="123230"/>
              </a:xfrm>
              <a:prstGeom prst="rect">
                <a:avLst/>
              </a:prstGeom>
              <a:noFill/>
              <a:ln w="9525">
                <a:noFill/>
                <a:miter lim="800000"/>
                <a:headEnd/>
                <a:tailEnd/>
              </a:ln>
            </p:spPr>
          </p:pic>
          <p:pic>
            <p:nvPicPr>
              <p:cNvPr id="39" name="图片 46"/>
              <p:cNvPicPr>
                <a:picLocks noChangeAspect="1" noChangeArrowheads="1"/>
              </p:cNvPicPr>
              <p:nvPr/>
            </p:nvPicPr>
            <p:blipFill>
              <a:blip r:embed="rId3"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6" name="AutoShape 12"/>
          <p:cNvSpPr>
            <a:spLocks noChangeArrowheads="1"/>
          </p:cNvSpPr>
          <p:nvPr/>
        </p:nvSpPr>
        <p:spPr bwMode="gray">
          <a:xfrm>
            <a:off x="2646218" y="4233556"/>
            <a:ext cx="4017817" cy="497772"/>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gn="ctr">
              <a:lnSpc>
                <a:spcPts val="2500"/>
              </a:lnSpc>
            </a:pPr>
            <a:r>
              <a:rPr lang="en-US" altLang="zh-CN" sz="1800" b="1" dirty="0" smtClean="0">
                <a:latin typeface="微软雅黑" pitchFamily="34" charset="-122"/>
                <a:ea typeface="微软雅黑" pitchFamily="34" charset="-122"/>
              </a:rPr>
              <a:t>3.</a:t>
            </a:r>
            <a:r>
              <a:rPr lang="zh-CN" altLang="en-US" sz="1800" b="1" dirty="0" smtClean="0">
                <a:latin typeface="微软雅黑" pitchFamily="34" charset="-122"/>
                <a:ea typeface="微软雅黑" pitchFamily="34" charset="-122"/>
              </a:rPr>
              <a:t>专科提前批与高职专科批志愿设置</a:t>
            </a:r>
            <a:endParaRPr lang="zh-CN" altLang="zh-CN" sz="1800" b="1" dirty="0" smtClean="0">
              <a:latin typeface="微软雅黑" pitchFamily="34" charset="-122"/>
              <a:ea typeface="微软雅黑" pitchFamily="34" charset="-122"/>
            </a:endParaRPr>
          </a:p>
        </p:txBody>
      </p:sp>
      <p:grpSp>
        <p:nvGrpSpPr>
          <p:cNvPr id="5" name="组合 32"/>
          <p:cNvGrpSpPr/>
          <p:nvPr/>
        </p:nvGrpSpPr>
        <p:grpSpPr>
          <a:xfrm>
            <a:off x="831273" y="1427020"/>
            <a:ext cx="6980440" cy="2136938"/>
            <a:chOff x="1463" y="2097"/>
            <a:chExt cx="11668" cy="5469"/>
          </a:xfrm>
        </p:grpSpPr>
        <p:sp>
          <p:nvSpPr>
            <p:cNvPr id="36" name="圆角矩形 35"/>
            <p:cNvSpPr/>
            <p:nvPr/>
          </p:nvSpPr>
          <p:spPr>
            <a:xfrm>
              <a:off x="1463" y="2097"/>
              <a:ext cx="11668" cy="425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itchFamily="34" charset="-122"/>
                <a:ea typeface="微软雅黑" pitchFamily="34" charset="-122"/>
              </a:endParaRPr>
            </a:p>
          </p:txBody>
        </p:sp>
        <p:sp>
          <p:nvSpPr>
            <p:cNvPr id="44" name="矩形 43"/>
            <p:cNvSpPr/>
            <p:nvPr/>
          </p:nvSpPr>
          <p:spPr>
            <a:xfrm>
              <a:off x="2917" y="2097"/>
              <a:ext cx="9931" cy="42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itchFamily="34" charset="-122"/>
                <a:ea typeface="微软雅黑" pitchFamily="34" charset="-122"/>
              </a:endParaRPr>
            </a:p>
          </p:txBody>
        </p:sp>
        <p:sp>
          <p:nvSpPr>
            <p:cNvPr id="46" name="矩形 45"/>
            <p:cNvSpPr/>
            <p:nvPr/>
          </p:nvSpPr>
          <p:spPr>
            <a:xfrm>
              <a:off x="2997" y="2100"/>
              <a:ext cx="9568" cy="5466"/>
            </a:xfrm>
            <a:prstGeom prst="rect">
              <a:avLst/>
            </a:prstGeom>
          </p:spPr>
          <p:txBody>
            <a:bodyPr wrap="square">
              <a:spAutoFit/>
            </a:bodyPr>
            <a:lstStyle/>
            <a:p>
              <a:pPr>
                <a:lnSpc>
                  <a:spcPct val="130000"/>
                </a:lnSpc>
                <a:spcBef>
                  <a:spcPts val="600"/>
                </a:spcBef>
              </a:pPr>
              <a:r>
                <a:rPr lang="zh-CN" altLang="en-US" sz="1600" b="1" dirty="0" smtClean="0">
                  <a:latin typeface="微软雅黑" pitchFamily="34" charset="-122"/>
                  <a:ea typeface="微软雅黑" pitchFamily="34" charset="-122"/>
                  <a:sym typeface="+mn-ea"/>
                </a:rPr>
                <a:t>专科提前批中，</a:t>
              </a:r>
              <a:r>
                <a:rPr lang="zh-CN" altLang="en-US" sz="1600" b="1" dirty="0" smtClean="0">
                  <a:solidFill>
                    <a:srgbClr val="FF0000"/>
                  </a:solidFill>
                  <a:latin typeface="微软雅黑" pitchFamily="34" charset="-122"/>
                  <a:ea typeface="微软雅黑" pitchFamily="34" charset="-122"/>
                  <a:sym typeface="+mn-ea"/>
                </a:rPr>
                <a:t>普通类</a:t>
              </a:r>
              <a:r>
                <a:rPr lang="zh-CN" altLang="zh-CN" sz="1600" b="1" dirty="0" smtClean="0">
                  <a:latin typeface="微软雅黑" pitchFamily="34" charset="-122"/>
                  <a:ea typeface="微软雅黑" pitchFamily="34" charset="-122"/>
                  <a:sym typeface="+mn-ea"/>
                </a:rPr>
                <a:t>安排定向培养士官；公安、司法类专业；需要面试的乘务类专业；航海类专业；各类特岗人员计划等专业</a:t>
              </a:r>
              <a:r>
                <a:rPr lang="zh-CN" altLang="en-US" sz="1600" b="1" dirty="0" smtClean="0">
                  <a:latin typeface="微软雅黑" pitchFamily="34" charset="-122"/>
                  <a:ea typeface="微软雅黑" pitchFamily="34" charset="-122"/>
                  <a:sym typeface="+mn-ea"/>
                </a:rPr>
                <a:t>。</a:t>
              </a:r>
              <a:r>
                <a:rPr lang="zh-CN" altLang="en-US" sz="1600" b="1" dirty="0" smtClean="0">
                  <a:solidFill>
                    <a:srgbClr val="FF0000"/>
                  </a:solidFill>
                  <a:latin typeface="微软雅黑" pitchFamily="34" charset="-122"/>
                  <a:ea typeface="微软雅黑" pitchFamily="34" charset="-122"/>
                  <a:sym typeface="+mn-ea"/>
                </a:rPr>
                <a:t>体育类</a:t>
              </a:r>
              <a:r>
                <a:rPr lang="zh-CN" altLang="en-US" sz="1600" b="1" dirty="0" smtClean="0">
                  <a:latin typeface="微软雅黑" pitchFamily="34" charset="-122"/>
                  <a:ea typeface="微软雅黑" pitchFamily="34" charset="-122"/>
                  <a:sym typeface="+mn-ea"/>
                </a:rPr>
                <a:t>安排定向培养士官专业。</a:t>
              </a:r>
              <a:r>
                <a:rPr lang="zh-CN" altLang="zh-CN" sz="1600" b="1" dirty="0" smtClean="0">
                  <a:solidFill>
                    <a:srgbClr val="FF0000"/>
                  </a:solidFill>
                  <a:latin typeface="微软雅黑" pitchFamily="34" charset="-122"/>
                  <a:ea typeface="微软雅黑" pitchFamily="34" charset="-122"/>
                  <a:sym typeface="+mn-ea"/>
                </a:rPr>
                <a:t>定向培养士官采用平行志愿，设</a:t>
              </a:r>
              <a:r>
                <a:rPr lang="en-US" altLang="zh-CN" sz="1600" b="1" dirty="0" smtClean="0">
                  <a:solidFill>
                    <a:srgbClr val="FF0000"/>
                  </a:solidFill>
                  <a:latin typeface="微软雅黑" pitchFamily="34" charset="-122"/>
                  <a:ea typeface="微软雅黑" pitchFamily="34" charset="-122"/>
                  <a:sym typeface="+mn-ea"/>
                </a:rPr>
                <a:t>30</a:t>
              </a:r>
              <a:r>
                <a:rPr lang="zh-CN" altLang="zh-CN" sz="1600" b="1" dirty="0" smtClean="0">
                  <a:solidFill>
                    <a:srgbClr val="FF0000"/>
                  </a:solidFill>
                  <a:latin typeface="微软雅黑" pitchFamily="34" charset="-122"/>
                  <a:ea typeface="微软雅黑" pitchFamily="34" charset="-122"/>
                  <a:sym typeface="+mn-ea"/>
                </a:rPr>
                <a:t>个院校专业组志愿</a:t>
              </a:r>
              <a:r>
                <a:rPr lang="zh-CN" altLang="en-US" sz="1600" b="1" dirty="0" smtClean="0">
                  <a:solidFill>
                    <a:srgbClr val="FF0000"/>
                  </a:solidFill>
                  <a:latin typeface="微软雅黑" pitchFamily="34" charset="-122"/>
                  <a:ea typeface="微软雅黑" pitchFamily="34" charset="-122"/>
                  <a:sym typeface="+mn-ea"/>
                </a:rPr>
                <a:t>；</a:t>
              </a:r>
              <a:r>
                <a:rPr lang="zh-CN" altLang="zh-CN" sz="1600" b="1" dirty="0" smtClean="0">
                  <a:solidFill>
                    <a:srgbClr val="FF0000"/>
                  </a:solidFill>
                  <a:latin typeface="微软雅黑" pitchFamily="34" charset="-122"/>
                  <a:ea typeface="微软雅黑" pitchFamily="34" charset="-122"/>
                  <a:sym typeface="+mn-ea"/>
                </a:rPr>
                <a:t>其余的院校</a:t>
              </a:r>
              <a:r>
                <a:rPr lang="zh-CN" altLang="en-US" sz="1600" b="1" dirty="0" smtClean="0">
                  <a:solidFill>
                    <a:srgbClr val="FF0000"/>
                  </a:solidFill>
                  <a:latin typeface="微软雅黑" pitchFamily="34" charset="-122"/>
                  <a:ea typeface="微软雅黑" pitchFamily="34" charset="-122"/>
                  <a:sym typeface="+mn-ea"/>
                </a:rPr>
                <a:t>（专业）</a:t>
              </a:r>
              <a:r>
                <a:rPr lang="zh-CN" altLang="zh-CN" sz="1600" b="1" dirty="0" smtClean="0">
                  <a:solidFill>
                    <a:srgbClr val="FF0000"/>
                  </a:solidFill>
                  <a:latin typeface="微软雅黑" pitchFamily="34" charset="-122"/>
                  <a:ea typeface="微软雅黑" pitchFamily="34" charset="-122"/>
                  <a:sym typeface="+mn-ea"/>
                </a:rPr>
                <a:t>采用单个志愿，即</a:t>
              </a:r>
              <a:r>
                <a:rPr lang="en-US" altLang="zh-CN" sz="1600" b="1" dirty="0" smtClean="0">
                  <a:solidFill>
                    <a:srgbClr val="FF0000"/>
                  </a:solidFill>
                  <a:latin typeface="微软雅黑" pitchFamily="34" charset="-122"/>
                  <a:ea typeface="微软雅黑" pitchFamily="34" charset="-122"/>
                  <a:sym typeface="+mn-ea"/>
                </a:rPr>
                <a:t>1</a:t>
              </a:r>
              <a:r>
                <a:rPr lang="zh-CN" altLang="zh-CN" sz="1600" b="1" dirty="0" smtClean="0">
                  <a:solidFill>
                    <a:srgbClr val="FF0000"/>
                  </a:solidFill>
                  <a:latin typeface="微软雅黑" pitchFamily="34" charset="-122"/>
                  <a:ea typeface="微软雅黑" pitchFamily="34" charset="-122"/>
                  <a:sym typeface="+mn-ea"/>
                </a:rPr>
                <a:t>个院校志愿</a:t>
              </a:r>
              <a:r>
                <a:rPr lang="zh-CN" altLang="zh-CN" sz="1600" b="1" dirty="0" smtClean="0">
                  <a:latin typeface="微软雅黑" pitchFamily="34" charset="-122"/>
                  <a:ea typeface="微软雅黑" pitchFamily="34" charset="-122"/>
                  <a:sym typeface="+mn-ea"/>
                </a:rPr>
                <a:t>。</a:t>
              </a:r>
              <a:r>
                <a:rPr lang="zh-CN" altLang="en-US" sz="1600" b="1" dirty="0" smtClean="0">
                  <a:latin typeface="微软雅黑" pitchFamily="34" charset="-122"/>
                  <a:ea typeface="微软雅黑" pitchFamily="34" charset="-122"/>
                  <a:sym typeface="+mn-ea"/>
                </a:rPr>
                <a:t>专科提前批设</a:t>
              </a:r>
              <a:r>
                <a:rPr lang="en-US" altLang="zh-CN" sz="1600" b="1" dirty="0" smtClean="0">
                  <a:latin typeface="微软雅黑" pitchFamily="34" charset="-122"/>
                  <a:ea typeface="微软雅黑" pitchFamily="34" charset="-122"/>
                  <a:sym typeface="+mn-ea"/>
                </a:rPr>
                <a:t>1</a:t>
              </a:r>
              <a:r>
                <a:rPr lang="zh-CN" altLang="en-US" sz="1600" b="1" dirty="0" smtClean="0">
                  <a:latin typeface="微软雅黑" pitchFamily="34" charset="-122"/>
                  <a:ea typeface="微软雅黑" pitchFamily="34" charset="-122"/>
                  <a:sym typeface="+mn-ea"/>
                </a:rPr>
                <a:t>次征集志愿。</a:t>
              </a:r>
            </a:p>
            <a:p>
              <a:pPr>
                <a:lnSpc>
                  <a:spcPct val="130000"/>
                </a:lnSpc>
                <a:spcBef>
                  <a:spcPts val="600"/>
                </a:spcBef>
              </a:pPr>
              <a:endParaRPr lang="en-US" altLang="zh-CN" sz="1600" b="1" dirty="0">
                <a:latin typeface="微软雅黑" pitchFamily="34" charset="-122"/>
                <a:ea typeface="微软雅黑" pitchFamily="34" charset="-122"/>
                <a:cs typeface="微软雅黑 Light" panose="020B0502040204020203" charset="-122"/>
              </a:endParaRPr>
            </a:p>
          </p:txBody>
        </p:sp>
        <p:sp>
          <p:nvSpPr>
            <p:cNvPr id="49" name="AutoShape 29"/>
            <p:cNvSpPr/>
            <p:nvPr/>
          </p:nvSpPr>
          <p:spPr bwMode="auto">
            <a:xfrm>
              <a:off x="1968" y="3444"/>
              <a:ext cx="607" cy="875"/>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1600" b="1" dirty="0">
                <a:effectLst>
                  <a:outerShdw blurRad="38100" dist="38100" dir="2700000" algn="tl">
                    <a:srgbClr val="000000"/>
                  </a:outerShdw>
                </a:effectLst>
                <a:latin typeface="微软雅黑" pitchFamily="34" charset="-122"/>
                <a:ea typeface="微软雅黑" pitchFamily="34" charset="-122"/>
              </a:endParaRPr>
            </a:p>
          </p:txBody>
        </p:sp>
      </p:grpSp>
      <p:grpSp>
        <p:nvGrpSpPr>
          <p:cNvPr id="6" name="组合 60"/>
          <p:cNvGrpSpPr/>
          <p:nvPr/>
        </p:nvGrpSpPr>
        <p:grpSpPr>
          <a:xfrm>
            <a:off x="831273" y="3184594"/>
            <a:ext cx="6980440" cy="866942"/>
            <a:chOff x="1463" y="3869"/>
            <a:chExt cx="11668" cy="1511"/>
          </a:xfrm>
        </p:grpSpPr>
        <p:sp>
          <p:nvSpPr>
            <p:cNvPr id="62" name="圆角矩形 61"/>
            <p:cNvSpPr/>
            <p:nvPr/>
          </p:nvSpPr>
          <p:spPr>
            <a:xfrm>
              <a:off x="1463" y="3869"/>
              <a:ext cx="11668" cy="1511"/>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itchFamily="34" charset="-122"/>
                <a:ea typeface="微软雅黑" pitchFamily="34" charset="-122"/>
              </a:endParaRPr>
            </a:p>
          </p:txBody>
        </p:sp>
        <p:sp>
          <p:nvSpPr>
            <p:cNvPr id="63" name="矩形 62"/>
            <p:cNvSpPr/>
            <p:nvPr/>
          </p:nvSpPr>
          <p:spPr>
            <a:xfrm>
              <a:off x="2917" y="3869"/>
              <a:ext cx="9931" cy="15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itchFamily="34" charset="-122"/>
                <a:ea typeface="微软雅黑" pitchFamily="34" charset="-122"/>
              </a:endParaRPr>
            </a:p>
          </p:txBody>
        </p:sp>
        <p:sp>
          <p:nvSpPr>
            <p:cNvPr id="64" name="矩形 63"/>
            <p:cNvSpPr/>
            <p:nvPr/>
          </p:nvSpPr>
          <p:spPr>
            <a:xfrm>
              <a:off x="3009" y="4049"/>
              <a:ext cx="9568" cy="1277"/>
            </a:xfrm>
            <a:prstGeom prst="rect">
              <a:avLst/>
            </a:prstGeom>
          </p:spPr>
          <p:txBody>
            <a:bodyPr wrap="square">
              <a:spAutoFit/>
            </a:bodyPr>
            <a:lstStyle/>
            <a:p>
              <a:pPr>
                <a:lnSpc>
                  <a:spcPct val="130000"/>
                </a:lnSpc>
                <a:spcBef>
                  <a:spcPts val="600"/>
                </a:spcBef>
              </a:pPr>
              <a:r>
                <a:rPr lang="zh-CN" altLang="en-US" sz="1600" b="1" dirty="0" smtClean="0">
                  <a:solidFill>
                    <a:srgbClr val="FF0000"/>
                  </a:solidFill>
                  <a:latin typeface="微软雅黑" pitchFamily="34" charset="-122"/>
                  <a:ea typeface="微软雅黑" pitchFamily="34" charset="-122"/>
                  <a:cs typeface="微软雅黑 Light" panose="020B0502040204020203" charset="-122"/>
                </a:rPr>
                <a:t>普通类、</a:t>
              </a:r>
              <a:r>
                <a:rPr lang="en-US" altLang="zh-CN" sz="1600" b="1" dirty="0" err="1" smtClean="0">
                  <a:solidFill>
                    <a:srgbClr val="FF0000"/>
                  </a:solidFill>
                  <a:latin typeface="微软雅黑" pitchFamily="34" charset="-122"/>
                  <a:ea typeface="微软雅黑" pitchFamily="34" charset="-122"/>
                  <a:cs typeface="微软雅黑 Light" panose="020B0502040204020203" charset="-122"/>
                </a:rPr>
                <a:t>艺术类</a:t>
              </a:r>
              <a:r>
                <a:rPr lang="zh-CN" altLang="en-US" sz="1600" b="1" dirty="0" smtClean="0">
                  <a:solidFill>
                    <a:srgbClr val="FF0000"/>
                  </a:solidFill>
                  <a:latin typeface="微软雅黑" pitchFamily="34" charset="-122"/>
                  <a:ea typeface="微软雅黑" pitchFamily="34" charset="-122"/>
                  <a:cs typeface="微软雅黑 Light" panose="020B0502040204020203" charset="-122"/>
                </a:rPr>
                <a:t>、体育类</a:t>
              </a:r>
              <a:r>
                <a:rPr lang="zh-CN" altLang="en-US" sz="1600" b="1" dirty="0" smtClean="0">
                  <a:latin typeface="微软雅黑" pitchFamily="34" charset="-122"/>
                  <a:ea typeface="微软雅黑" pitchFamily="34" charset="-122"/>
                  <a:cs typeface="微软雅黑 Light" panose="020B0502040204020203" charset="-122"/>
                </a:rPr>
                <a:t>高职专科批，</a:t>
              </a:r>
              <a:r>
                <a:rPr lang="en-US" altLang="zh-CN" sz="1600" b="1" dirty="0" smtClean="0">
                  <a:latin typeface="微软雅黑" pitchFamily="34" charset="-122"/>
                  <a:ea typeface="微软雅黑" pitchFamily="34" charset="-122"/>
                  <a:cs typeface="微软雅黑 Light" panose="020B0502040204020203" charset="-122"/>
                </a:rPr>
                <a:t>由原</a:t>
              </a:r>
              <a:r>
                <a:rPr lang="en-US" altLang="zh-CN" sz="1600" b="1" dirty="0">
                  <a:latin typeface="微软雅黑" pitchFamily="34" charset="-122"/>
                  <a:ea typeface="微软雅黑" pitchFamily="34" charset="-122"/>
                  <a:cs typeface="微软雅黑 Light" panose="020B0502040204020203" charset="-122"/>
                </a:rPr>
                <a:t>10</a:t>
              </a:r>
              <a:r>
                <a:rPr lang="en-US" altLang="zh-CN" sz="1600" b="1" dirty="0" smtClean="0">
                  <a:latin typeface="微软雅黑" pitchFamily="34" charset="-122"/>
                  <a:ea typeface="微软雅黑" pitchFamily="34" charset="-122"/>
                  <a:cs typeface="微软雅黑 Light" panose="020B0502040204020203" charset="-122"/>
                </a:rPr>
                <a:t>个院校</a:t>
              </a:r>
              <a:r>
                <a:rPr lang="zh-CN" altLang="en-US" sz="1600" b="1" dirty="0" smtClean="0">
                  <a:latin typeface="微软雅黑" pitchFamily="34" charset="-122"/>
                  <a:ea typeface="微软雅黑" pitchFamily="34" charset="-122"/>
                  <a:cs typeface="微软雅黑 Light" panose="020B0502040204020203" charset="-122"/>
                </a:rPr>
                <a:t>平行</a:t>
              </a:r>
              <a:r>
                <a:rPr lang="en-US" altLang="zh-CN" sz="1600" b="1" dirty="0" smtClean="0">
                  <a:latin typeface="微软雅黑" pitchFamily="34" charset="-122"/>
                  <a:ea typeface="微软雅黑" pitchFamily="34" charset="-122"/>
                  <a:cs typeface="微软雅黑 Light" panose="020B0502040204020203" charset="-122"/>
                </a:rPr>
                <a:t>志愿调整为30</a:t>
              </a:r>
              <a:r>
                <a:rPr lang="en-US" altLang="zh-CN" sz="1600" b="1" dirty="0" smtClean="0">
                  <a:latin typeface="微软雅黑" pitchFamily="34" charset="-122"/>
                  <a:ea typeface="微软雅黑" pitchFamily="34" charset="-122"/>
                  <a:cs typeface="微软雅黑 Light" panose="020B0502040204020203" charset="-122"/>
                  <a:sym typeface="+mn-ea"/>
                </a:rPr>
                <a:t>个院校专业组</a:t>
              </a:r>
              <a:r>
                <a:rPr lang="zh-CN" altLang="en-US" sz="1600" b="1" dirty="0" smtClean="0">
                  <a:latin typeface="微软雅黑" pitchFamily="34" charset="-122"/>
                  <a:ea typeface="微软雅黑" pitchFamily="34" charset="-122"/>
                  <a:cs typeface="微软雅黑 Light" panose="020B0502040204020203" charset="-122"/>
                </a:rPr>
                <a:t>平行志愿。</a:t>
              </a:r>
              <a:endParaRPr lang="en-US" altLang="zh-CN" sz="1600" b="1" dirty="0">
                <a:latin typeface="微软雅黑" pitchFamily="34" charset="-122"/>
                <a:ea typeface="微软雅黑" pitchFamily="34" charset="-122"/>
                <a:cs typeface="微软雅黑 Light" panose="020B0502040204020203" charset="-122"/>
              </a:endParaRPr>
            </a:p>
          </p:txBody>
        </p:sp>
        <p:sp>
          <p:nvSpPr>
            <p:cNvPr id="65" name="AutoShape 29"/>
            <p:cNvSpPr/>
            <p:nvPr/>
          </p:nvSpPr>
          <p:spPr bwMode="auto">
            <a:xfrm>
              <a:off x="1968" y="4345"/>
              <a:ext cx="576" cy="522"/>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1600" b="1" dirty="0">
                <a:effectLst>
                  <a:outerShdw blurRad="38100" dist="38100" dir="2700000" algn="tl">
                    <a:srgbClr val="000000"/>
                  </a:outerShdw>
                </a:effectLst>
                <a:latin typeface="微软雅黑" pitchFamily="34" charset="-122"/>
                <a:ea typeface="微软雅黑" pitchFamily="34" charset="-122"/>
              </a:endParaRP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0" y="698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34"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35" name="TextBox 29"/>
            <p:cNvSpPr txBox="1">
              <a:spLocks noChangeArrowheads="1"/>
            </p:cNvSpPr>
            <p:nvPr/>
          </p:nvSpPr>
          <p:spPr bwMode="auto">
            <a:xfrm>
              <a:off x="740247" y="68961"/>
              <a:ext cx="5044546" cy="397895"/>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政策内容</a:t>
              </a:r>
              <a:r>
                <a:rPr lang="en-US" altLang="zh-CN"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4</a:t>
              </a:r>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：志愿设置与填报</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4" name="组合 44"/>
              <p:cNvGrpSpPr/>
              <p:nvPr/>
            </p:nvGrpSpPr>
            <p:grpSpPr bwMode="auto">
              <a:xfrm>
                <a:off x="0" y="0"/>
                <a:ext cx="576187" cy="676543"/>
                <a:chOff x="0" y="0"/>
                <a:chExt cx="576187" cy="676543"/>
              </a:xfrm>
            </p:grpSpPr>
            <p:sp>
              <p:nvSpPr>
                <p:cNvPr id="40"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41"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38" name="图片 45"/>
              <p:cNvPicPr>
                <a:picLocks noChangeAspect="1" noChangeArrowheads="1"/>
              </p:cNvPicPr>
              <p:nvPr/>
            </p:nvPicPr>
            <p:blipFill>
              <a:blip r:embed="rId3" cstate="print"/>
              <a:srcRect/>
              <a:stretch>
                <a:fillRect/>
              </a:stretch>
            </p:blipFill>
            <p:spPr bwMode="auto">
              <a:xfrm flipH="1">
                <a:off x="394503" y="184967"/>
                <a:ext cx="318948" cy="123230"/>
              </a:xfrm>
              <a:prstGeom prst="rect">
                <a:avLst/>
              </a:prstGeom>
              <a:noFill/>
              <a:ln w="9525">
                <a:noFill/>
                <a:miter lim="800000"/>
                <a:headEnd/>
                <a:tailEnd/>
              </a:ln>
            </p:spPr>
          </p:pic>
          <p:pic>
            <p:nvPicPr>
              <p:cNvPr id="39" name="图片 46"/>
              <p:cNvPicPr>
                <a:picLocks noChangeAspect="1" noChangeArrowheads="1"/>
              </p:cNvPicPr>
              <p:nvPr/>
            </p:nvPicPr>
            <p:blipFill>
              <a:blip r:embed="rId3"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6" name="AutoShape 12"/>
          <p:cNvSpPr>
            <a:spLocks noChangeArrowheads="1"/>
          </p:cNvSpPr>
          <p:nvPr/>
        </p:nvSpPr>
        <p:spPr bwMode="gray">
          <a:xfrm>
            <a:off x="2452256" y="3984174"/>
            <a:ext cx="3726872" cy="497772"/>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gn="ctr">
              <a:lnSpc>
                <a:spcPts val="2500"/>
              </a:lnSpc>
            </a:pPr>
            <a:r>
              <a:rPr lang="en-US" altLang="zh-CN" sz="1800" b="1" dirty="0" smtClean="0">
                <a:latin typeface="微软雅黑" pitchFamily="34" charset="-122"/>
                <a:ea typeface="微软雅黑" pitchFamily="34" charset="-122"/>
              </a:rPr>
              <a:t>4.</a:t>
            </a:r>
            <a:r>
              <a:rPr lang="zh-CN" altLang="en-US" sz="1800" b="1" dirty="0" smtClean="0">
                <a:latin typeface="微软雅黑" pitchFamily="34" charset="-122"/>
                <a:ea typeface="微软雅黑" pitchFamily="34" charset="-122"/>
              </a:rPr>
              <a:t>志愿填报安排</a:t>
            </a:r>
            <a:endParaRPr lang="zh-CN" altLang="zh-CN" sz="1800" b="1" dirty="0" smtClean="0">
              <a:latin typeface="微软雅黑" pitchFamily="34" charset="-122"/>
              <a:ea typeface="微软雅黑" pitchFamily="34" charset="-122"/>
            </a:endParaRPr>
          </a:p>
        </p:txBody>
      </p:sp>
      <p:grpSp>
        <p:nvGrpSpPr>
          <p:cNvPr id="5" name="组合 32"/>
          <p:cNvGrpSpPr/>
          <p:nvPr/>
        </p:nvGrpSpPr>
        <p:grpSpPr>
          <a:xfrm>
            <a:off x="803565" y="2015837"/>
            <a:ext cx="6980440" cy="1066711"/>
            <a:chOff x="1463" y="2097"/>
            <a:chExt cx="11668" cy="2730"/>
          </a:xfrm>
        </p:grpSpPr>
        <p:sp>
          <p:nvSpPr>
            <p:cNvPr id="36" name="圆角矩形 35"/>
            <p:cNvSpPr/>
            <p:nvPr/>
          </p:nvSpPr>
          <p:spPr>
            <a:xfrm>
              <a:off x="1463" y="2097"/>
              <a:ext cx="11668" cy="273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itchFamily="34" charset="-122"/>
                <a:ea typeface="微软雅黑" pitchFamily="34" charset="-122"/>
              </a:endParaRPr>
            </a:p>
          </p:txBody>
        </p:sp>
        <p:sp>
          <p:nvSpPr>
            <p:cNvPr id="44" name="矩形 43"/>
            <p:cNvSpPr/>
            <p:nvPr/>
          </p:nvSpPr>
          <p:spPr>
            <a:xfrm>
              <a:off x="2917" y="2097"/>
              <a:ext cx="9931" cy="2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itchFamily="34" charset="-122"/>
                <a:ea typeface="微软雅黑" pitchFamily="34" charset="-122"/>
              </a:endParaRPr>
            </a:p>
          </p:txBody>
        </p:sp>
        <p:sp>
          <p:nvSpPr>
            <p:cNvPr id="46" name="矩形 45"/>
            <p:cNvSpPr/>
            <p:nvPr/>
          </p:nvSpPr>
          <p:spPr>
            <a:xfrm>
              <a:off x="2997" y="2100"/>
              <a:ext cx="9568" cy="2694"/>
            </a:xfrm>
            <a:prstGeom prst="rect">
              <a:avLst/>
            </a:prstGeom>
          </p:spPr>
          <p:txBody>
            <a:bodyPr wrap="square">
              <a:spAutoFit/>
            </a:bodyPr>
            <a:lstStyle/>
            <a:p>
              <a:pPr>
                <a:lnSpc>
                  <a:spcPct val="130000"/>
                </a:lnSpc>
                <a:spcBef>
                  <a:spcPts val="600"/>
                </a:spcBef>
              </a:pPr>
              <a:r>
                <a:rPr lang="en-US" altLang="zh-CN" sz="1600" b="1" dirty="0" smtClean="0">
                  <a:latin typeface="微软雅黑" pitchFamily="34" charset="-122"/>
                  <a:ea typeface="微软雅黑" pitchFamily="34" charset="-122"/>
                  <a:sym typeface="+mn-ea"/>
                </a:rPr>
                <a:t>将</a:t>
              </a:r>
              <a:r>
                <a:rPr lang="zh-CN" altLang="en-US" sz="1600" b="1" dirty="0" smtClean="0">
                  <a:latin typeface="微软雅黑" pitchFamily="34" charset="-122"/>
                  <a:ea typeface="微软雅黑" pitchFamily="34" charset="-122"/>
                  <a:sym typeface="+mn-ea"/>
                </a:rPr>
                <a:t>本专科</a:t>
              </a:r>
              <a:r>
                <a:rPr lang="en-US" altLang="zh-CN" sz="1600" b="1" dirty="0" err="1" smtClean="0">
                  <a:latin typeface="微软雅黑" pitchFamily="34" charset="-122"/>
                  <a:ea typeface="微软雅黑" pitchFamily="34" charset="-122"/>
                  <a:sym typeface="+mn-ea"/>
                </a:rPr>
                <a:t>同时填报志愿调整为分开填报志愿，即本科</a:t>
              </a:r>
              <a:r>
                <a:rPr lang="zh-CN" altLang="en-US" sz="1600" b="1" dirty="0" smtClean="0">
                  <a:latin typeface="微软雅黑" pitchFamily="34" charset="-122"/>
                  <a:ea typeface="微软雅黑" pitchFamily="34" charset="-122"/>
                  <a:sym typeface="+mn-ea"/>
                </a:rPr>
                <a:t>批</a:t>
              </a:r>
              <a:r>
                <a:rPr lang="en-US" altLang="zh-CN" sz="1600" b="1" dirty="0" err="1" smtClean="0">
                  <a:latin typeface="微软雅黑" pitchFamily="34" charset="-122"/>
                  <a:ea typeface="微软雅黑" pitchFamily="34" charset="-122"/>
                  <a:sym typeface="+mn-ea"/>
                </a:rPr>
                <a:t>先填报志愿</a:t>
              </a:r>
              <a:r>
                <a:rPr lang="zh-CN" altLang="en-US" sz="1600" b="1" dirty="0" smtClean="0">
                  <a:latin typeface="微软雅黑" pitchFamily="34" charset="-122"/>
                  <a:ea typeface="微软雅黑" pitchFamily="34" charset="-122"/>
                  <a:sym typeface="+mn-ea"/>
                </a:rPr>
                <a:t>随即</a:t>
              </a:r>
              <a:r>
                <a:rPr lang="en-US" altLang="zh-CN" sz="1600" b="1" dirty="0" err="1" smtClean="0">
                  <a:latin typeface="微软雅黑" pitchFamily="34" charset="-122"/>
                  <a:ea typeface="微软雅黑" pitchFamily="34" charset="-122"/>
                  <a:sym typeface="+mn-ea"/>
                </a:rPr>
                <a:t>录取，本科批录取结束</a:t>
              </a:r>
              <a:r>
                <a:rPr lang="zh-CN" altLang="en-US" sz="1600" b="1" dirty="0" smtClean="0">
                  <a:latin typeface="微软雅黑" pitchFamily="34" charset="-122"/>
                  <a:ea typeface="微软雅黑" pitchFamily="34" charset="-122"/>
                  <a:sym typeface="+mn-ea"/>
                </a:rPr>
                <a:t>以后，</a:t>
              </a:r>
              <a:r>
                <a:rPr lang="en-US" altLang="zh-CN" sz="1600" b="1" dirty="0" err="1" smtClean="0">
                  <a:latin typeface="微软雅黑" pitchFamily="34" charset="-122"/>
                  <a:ea typeface="微软雅黑" pitchFamily="34" charset="-122"/>
                  <a:sym typeface="+mn-ea"/>
                </a:rPr>
                <a:t>再填报</a:t>
              </a:r>
              <a:r>
                <a:rPr lang="zh-CN" altLang="en-US" sz="1600" b="1" dirty="0" smtClean="0">
                  <a:latin typeface="微软雅黑" pitchFamily="34" charset="-122"/>
                  <a:ea typeface="微软雅黑" pitchFamily="34" charset="-122"/>
                  <a:sym typeface="+mn-ea"/>
                </a:rPr>
                <a:t>高职</a:t>
              </a:r>
              <a:r>
                <a:rPr lang="en-US" altLang="zh-CN" sz="1600" b="1" dirty="0" err="1" smtClean="0">
                  <a:latin typeface="微软雅黑" pitchFamily="34" charset="-122"/>
                  <a:ea typeface="微软雅黑" pitchFamily="34" charset="-122"/>
                  <a:sym typeface="+mn-ea"/>
                </a:rPr>
                <a:t>专科</a:t>
              </a:r>
              <a:r>
                <a:rPr lang="zh-CN" altLang="en-US" sz="1600" b="1" dirty="0" smtClean="0">
                  <a:latin typeface="微软雅黑" pitchFamily="34" charset="-122"/>
                  <a:ea typeface="微软雅黑" pitchFamily="34" charset="-122"/>
                  <a:sym typeface="+mn-ea"/>
                </a:rPr>
                <a:t>批的</a:t>
              </a:r>
              <a:r>
                <a:rPr lang="en-US" altLang="zh-CN" sz="1600" b="1" dirty="0" err="1" smtClean="0">
                  <a:latin typeface="微软雅黑" pitchFamily="34" charset="-122"/>
                  <a:ea typeface="微软雅黑" pitchFamily="34" charset="-122"/>
                  <a:sym typeface="+mn-ea"/>
                </a:rPr>
                <a:t>志愿</a:t>
              </a:r>
              <a:r>
                <a:rPr lang="zh-CN" altLang="en-US" sz="1600" b="1" dirty="0" smtClean="0">
                  <a:latin typeface="微软雅黑" pitchFamily="34" charset="-122"/>
                  <a:ea typeface="微软雅黑" pitchFamily="34" charset="-122"/>
                  <a:sym typeface="+mn-ea"/>
                </a:rPr>
                <a:t>和进行专科批录取。</a:t>
              </a:r>
              <a:endParaRPr lang="en-US" altLang="zh-CN" sz="1600" b="1" dirty="0">
                <a:latin typeface="微软雅黑" pitchFamily="34" charset="-122"/>
                <a:ea typeface="微软雅黑" pitchFamily="34" charset="-122"/>
                <a:cs typeface="微软雅黑 Light" panose="020B0502040204020203" charset="-122"/>
              </a:endParaRPr>
            </a:p>
          </p:txBody>
        </p:sp>
        <p:sp>
          <p:nvSpPr>
            <p:cNvPr id="49" name="AutoShape 29"/>
            <p:cNvSpPr/>
            <p:nvPr/>
          </p:nvSpPr>
          <p:spPr bwMode="auto">
            <a:xfrm>
              <a:off x="1875" y="3107"/>
              <a:ext cx="607" cy="875"/>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1600" b="1" dirty="0">
                <a:effectLst>
                  <a:outerShdw blurRad="38100" dist="38100" dir="2700000" algn="tl">
                    <a:srgbClr val="000000"/>
                  </a:outerShdw>
                </a:effectLst>
                <a:latin typeface="微软雅黑" pitchFamily="34" charset="-122"/>
                <a:ea typeface="微软雅黑" pitchFamily="34" charset="-122"/>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0" y="698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34"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35" name="TextBox 29"/>
            <p:cNvSpPr txBox="1">
              <a:spLocks noChangeArrowheads="1"/>
            </p:cNvSpPr>
            <p:nvPr/>
          </p:nvSpPr>
          <p:spPr bwMode="auto">
            <a:xfrm>
              <a:off x="740247" y="68961"/>
              <a:ext cx="5044546" cy="397895"/>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政策内容</a:t>
              </a:r>
              <a:r>
                <a:rPr lang="en-US" altLang="zh-CN"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5</a:t>
              </a:r>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：录取控制分数线</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4" name="组合 44"/>
              <p:cNvGrpSpPr/>
              <p:nvPr/>
            </p:nvGrpSpPr>
            <p:grpSpPr bwMode="auto">
              <a:xfrm>
                <a:off x="0" y="0"/>
                <a:ext cx="576187" cy="676543"/>
                <a:chOff x="0" y="0"/>
                <a:chExt cx="576187" cy="676543"/>
              </a:xfrm>
            </p:grpSpPr>
            <p:sp>
              <p:nvSpPr>
                <p:cNvPr id="40"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41"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38" name="图片 45"/>
              <p:cNvPicPr>
                <a:picLocks noChangeAspect="1" noChangeArrowheads="1"/>
              </p:cNvPicPr>
              <p:nvPr/>
            </p:nvPicPr>
            <p:blipFill>
              <a:blip r:embed="rId3" cstate="print"/>
              <a:srcRect/>
              <a:stretch>
                <a:fillRect/>
              </a:stretch>
            </p:blipFill>
            <p:spPr bwMode="auto">
              <a:xfrm flipH="1">
                <a:off x="394503" y="184967"/>
                <a:ext cx="318948" cy="123230"/>
              </a:xfrm>
              <a:prstGeom prst="rect">
                <a:avLst/>
              </a:prstGeom>
              <a:noFill/>
              <a:ln w="9525">
                <a:noFill/>
                <a:miter lim="800000"/>
                <a:headEnd/>
                <a:tailEnd/>
              </a:ln>
            </p:spPr>
          </p:pic>
          <p:pic>
            <p:nvPicPr>
              <p:cNvPr id="39" name="图片 46"/>
              <p:cNvPicPr>
                <a:picLocks noChangeAspect="1" noChangeArrowheads="1"/>
              </p:cNvPicPr>
              <p:nvPr/>
            </p:nvPicPr>
            <p:blipFill>
              <a:blip r:embed="rId3" cstate="print"/>
              <a:srcRect/>
              <a:stretch>
                <a:fillRect/>
              </a:stretch>
            </p:blipFill>
            <p:spPr bwMode="auto">
              <a:xfrm flipH="1">
                <a:off x="394503" y="436995"/>
                <a:ext cx="318948" cy="123230"/>
              </a:xfrm>
              <a:prstGeom prst="rect">
                <a:avLst/>
              </a:prstGeom>
              <a:noFill/>
              <a:ln w="9525">
                <a:noFill/>
                <a:miter lim="800000"/>
                <a:headEnd/>
                <a:tailEnd/>
              </a:ln>
            </p:spPr>
          </p:pic>
        </p:grpSp>
      </p:grpSp>
      <p:grpSp>
        <p:nvGrpSpPr>
          <p:cNvPr id="18" name="Group 16"/>
          <p:cNvGrpSpPr/>
          <p:nvPr/>
        </p:nvGrpSpPr>
        <p:grpSpPr>
          <a:xfrm>
            <a:off x="2544925" y="1782803"/>
            <a:ext cx="6190365" cy="2761487"/>
            <a:chOff x="4572000" y="2803099"/>
            <a:chExt cx="3214710" cy="2263889"/>
          </a:xfrm>
        </p:grpSpPr>
        <p:sp>
          <p:nvSpPr>
            <p:cNvPr id="19" name="Rectangle 13"/>
            <p:cNvSpPr/>
            <p:nvPr/>
          </p:nvSpPr>
          <p:spPr>
            <a:xfrm>
              <a:off x="4572000" y="2803099"/>
              <a:ext cx="3214710" cy="22638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p:cNvSpPr/>
            <p:nvPr/>
          </p:nvSpPr>
          <p:spPr>
            <a:xfrm>
              <a:off x="4667771" y="2877434"/>
              <a:ext cx="3061381" cy="2178343"/>
            </a:xfrm>
            <a:prstGeom prst="rect">
              <a:avLst/>
            </a:prstGeom>
          </p:spPr>
          <p:txBody>
            <a:bodyPr wrap="square">
              <a:spAutoFit/>
            </a:bodyPr>
            <a:lstStyle/>
            <a:p>
              <a:pPr>
                <a:lnSpc>
                  <a:spcPts val="2500"/>
                </a:lnSpc>
              </a:pPr>
              <a:r>
                <a:rPr lang="ms-MY" sz="1600" b="1" dirty="0" smtClean="0">
                  <a:latin typeface="微软雅黑" pitchFamily="34" charset="-122"/>
                  <a:ea typeface="微软雅黑" pitchFamily="34" charset="-122"/>
                  <a:cs typeface="Open Sans Light" pitchFamily="34" charset="0"/>
                </a:rPr>
                <a:t>合并本科录取批次后，普通类本科原一本线、二本线、三本线相应取消，调整后只需划定</a:t>
              </a:r>
              <a:r>
                <a:rPr lang="ms-MY" sz="1600" b="1" dirty="0" smtClean="0">
                  <a:solidFill>
                    <a:srgbClr val="FF0000"/>
                  </a:solidFill>
                  <a:latin typeface="微软雅黑" pitchFamily="34" charset="-122"/>
                  <a:ea typeface="微软雅黑" pitchFamily="34" charset="-122"/>
                  <a:cs typeface="Open Sans Light" pitchFamily="34" charset="0"/>
                </a:rPr>
                <a:t>本科录取控制分数线和特殊类型招生录取控制</a:t>
              </a:r>
              <a:r>
                <a:rPr lang="zh-CN" altLang="en-US" sz="1600" b="1" dirty="0" smtClean="0">
                  <a:solidFill>
                    <a:srgbClr val="FF0000"/>
                  </a:solidFill>
                  <a:latin typeface="微软雅黑" pitchFamily="34" charset="-122"/>
                  <a:ea typeface="微软雅黑" pitchFamily="34" charset="-122"/>
                  <a:cs typeface="Open Sans Light" pitchFamily="34" charset="0"/>
                </a:rPr>
                <a:t>参考</a:t>
              </a:r>
              <a:r>
                <a:rPr lang="ms-MY" sz="1600" b="1" dirty="0" smtClean="0">
                  <a:solidFill>
                    <a:srgbClr val="FF0000"/>
                  </a:solidFill>
                  <a:latin typeface="微软雅黑" pitchFamily="34" charset="-122"/>
                  <a:ea typeface="微软雅黑" pitchFamily="34" charset="-122"/>
                  <a:cs typeface="Open Sans Light" pitchFamily="34" charset="0"/>
                </a:rPr>
                <a:t>分数线</a:t>
              </a:r>
              <a:r>
                <a:rPr lang="ms-MY" sz="1600" b="1" dirty="0" smtClean="0">
                  <a:latin typeface="微软雅黑" pitchFamily="34" charset="-122"/>
                  <a:ea typeface="微软雅黑" pitchFamily="34" charset="-122"/>
                  <a:cs typeface="Open Sans Light" pitchFamily="34" charset="0"/>
                </a:rPr>
                <a:t>。</a:t>
              </a:r>
            </a:p>
            <a:p>
              <a:pPr>
                <a:lnSpc>
                  <a:spcPts val="2500"/>
                </a:lnSpc>
              </a:pPr>
              <a:r>
                <a:rPr lang="ms-MY" sz="1600" b="1" dirty="0" smtClean="0">
                  <a:latin typeface="微软雅黑" pitchFamily="34" charset="-122"/>
                  <a:ea typeface="微软雅黑" pitchFamily="34" charset="-122"/>
                  <a:cs typeface="Open Sans Light" pitchFamily="34" charset="0"/>
                </a:rPr>
                <a:t>特殊类型招生录取控制</a:t>
              </a:r>
              <a:r>
                <a:rPr lang="zh-CN" altLang="en-US" sz="1600" b="1" dirty="0" smtClean="0">
                  <a:latin typeface="微软雅黑" pitchFamily="34" charset="-122"/>
                  <a:ea typeface="微软雅黑" pitchFamily="34" charset="-122"/>
                  <a:cs typeface="Open Sans Light" pitchFamily="34" charset="0"/>
                </a:rPr>
                <a:t>参考</a:t>
              </a:r>
              <a:r>
                <a:rPr lang="ms-MY" sz="1600" b="1" dirty="0" smtClean="0">
                  <a:latin typeface="微软雅黑" pitchFamily="34" charset="-122"/>
                  <a:ea typeface="微软雅黑" pitchFamily="34" charset="-122"/>
                  <a:cs typeface="Open Sans Light" pitchFamily="34" charset="0"/>
                </a:rPr>
                <a:t>分数线（近似合并批次前的一本线）作为部分特殊类型招生和部分高校招生录取时的参考线。</a:t>
              </a:r>
            </a:p>
            <a:p>
              <a:pPr>
                <a:lnSpc>
                  <a:spcPts val="2500"/>
                </a:lnSpc>
              </a:pPr>
              <a:r>
                <a:rPr lang="ms-MY" sz="1600" b="1" dirty="0" smtClean="0">
                  <a:latin typeface="微软雅黑" pitchFamily="34" charset="-122"/>
                  <a:ea typeface="微软雅黑" pitchFamily="34" charset="-122"/>
                  <a:cs typeface="Open Sans Light" pitchFamily="34" charset="0"/>
                </a:rPr>
                <a:t>体育类本科相应地取消一本线、二本线、三本线，只需确定本科录取控制分数线。</a:t>
              </a:r>
            </a:p>
            <a:p>
              <a:pPr>
                <a:lnSpc>
                  <a:spcPts val="2500"/>
                </a:lnSpc>
              </a:pPr>
              <a:r>
                <a:rPr lang="ms-MY" sz="1600" b="1" dirty="0" smtClean="0">
                  <a:latin typeface="微软雅黑" pitchFamily="34" charset="-122"/>
                  <a:ea typeface="微软雅黑" pitchFamily="34" charset="-122"/>
                  <a:cs typeface="Open Sans Light" pitchFamily="34" charset="0"/>
                </a:rPr>
                <a:t>高职专科批仍保持不变</a:t>
              </a:r>
              <a:r>
                <a:rPr lang="zh-CN" altLang="en-US" sz="1600" b="1" dirty="0" smtClean="0">
                  <a:latin typeface="微软雅黑" pitchFamily="34" charset="-122"/>
                  <a:ea typeface="微软雅黑" pitchFamily="34" charset="-122"/>
                  <a:cs typeface="Open Sans Light" pitchFamily="34" charset="0"/>
                </a:rPr>
                <a:t>。</a:t>
              </a:r>
              <a:endParaRPr lang="ms-MY" sz="1600" b="1" dirty="0" smtClean="0">
                <a:latin typeface="微软雅黑" pitchFamily="34" charset="-122"/>
                <a:ea typeface="微软雅黑" pitchFamily="34" charset="-122"/>
                <a:cs typeface="Open Sans Light" pitchFamily="34" charset="0"/>
              </a:endParaRPr>
            </a:p>
          </p:txBody>
        </p:sp>
      </p:grpSp>
      <p:sp>
        <p:nvSpPr>
          <p:cNvPr id="21" name="Rectangle 11"/>
          <p:cNvSpPr/>
          <p:nvPr/>
        </p:nvSpPr>
        <p:spPr>
          <a:xfrm>
            <a:off x="824347" y="3398113"/>
            <a:ext cx="1628572" cy="1130803"/>
          </a:xfrm>
          <a:prstGeom prst="rect">
            <a:avLst/>
          </a:prstGeom>
          <a:solidFill>
            <a:srgbClr val="145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组合 21"/>
          <p:cNvGrpSpPr/>
          <p:nvPr/>
        </p:nvGrpSpPr>
        <p:grpSpPr>
          <a:xfrm>
            <a:off x="1306623" y="3645006"/>
            <a:ext cx="645089" cy="636842"/>
            <a:chOff x="8714" y="3199"/>
            <a:chExt cx="576" cy="576"/>
          </a:xfrm>
          <a:solidFill>
            <a:schemeClr val="lt1"/>
          </a:solidFill>
        </p:grpSpPr>
        <p:sp>
          <p:nvSpPr>
            <p:cNvPr id="23" name="AutoShape 56"/>
            <p:cNvSpPr/>
            <p:nvPr/>
          </p:nvSpPr>
          <p:spPr bwMode="auto">
            <a:xfrm>
              <a:off x="8714" y="3199"/>
              <a:ext cx="180" cy="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24" name="AutoShape 57"/>
            <p:cNvSpPr/>
            <p:nvPr/>
          </p:nvSpPr>
          <p:spPr bwMode="auto">
            <a:xfrm>
              <a:off x="9110" y="3199"/>
              <a:ext cx="180" cy="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25" name="AutoShape 58"/>
            <p:cNvSpPr/>
            <p:nvPr/>
          </p:nvSpPr>
          <p:spPr bwMode="auto">
            <a:xfrm>
              <a:off x="8912" y="3199"/>
              <a:ext cx="180" cy="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
        <p:nvSpPr>
          <p:cNvPr id="27" name="Rectangle 8"/>
          <p:cNvSpPr/>
          <p:nvPr/>
        </p:nvSpPr>
        <p:spPr>
          <a:xfrm>
            <a:off x="824347" y="1766453"/>
            <a:ext cx="1614053" cy="1544784"/>
          </a:xfrm>
          <a:prstGeom prst="rect">
            <a:avLst/>
          </a:prstGeom>
          <a:solidFill>
            <a:srgbClr val="5AA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文本框 4"/>
          <p:cNvSpPr txBox="1"/>
          <p:nvPr/>
        </p:nvSpPr>
        <p:spPr>
          <a:xfrm>
            <a:off x="949036" y="1918916"/>
            <a:ext cx="1406237" cy="1323439"/>
          </a:xfrm>
          <a:prstGeom prst="rect">
            <a:avLst/>
          </a:prstGeom>
          <a:noFill/>
        </p:spPr>
        <p:txBody>
          <a:bodyPr wrap="square" rtlCol="0">
            <a:spAutoFit/>
          </a:bodyPr>
          <a:lstStyle/>
          <a:p>
            <a:pPr>
              <a:lnSpc>
                <a:spcPts val="2400"/>
              </a:lnSpc>
            </a:pPr>
            <a:r>
              <a:rPr lang="zh-CN" altLang="en-US" sz="1800" b="1" dirty="0" smtClean="0">
                <a:solidFill>
                  <a:srgbClr val="FF0000"/>
                </a:solidFill>
                <a:latin typeface="微软雅黑" pitchFamily="34" charset="-122"/>
                <a:ea typeface="微软雅黑" pitchFamily="34" charset="-122"/>
              </a:rPr>
              <a:t>普通</a:t>
            </a:r>
            <a:r>
              <a:rPr lang="zh-CN" altLang="en-US" sz="1800" b="1" dirty="0" smtClean="0">
                <a:solidFill>
                  <a:srgbClr val="FF0000"/>
                </a:solidFill>
                <a:latin typeface="微软雅黑" pitchFamily="34" charset="-122"/>
                <a:ea typeface="微软雅黑" pitchFamily="34" charset="-122"/>
                <a:sym typeface="+mn-ea"/>
              </a:rPr>
              <a:t>类和体育类</a:t>
            </a:r>
            <a:r>
              <a:rPr lang="zh-CN" altLang="en-US" sz="1800" b="1" dirty="0" smtClean="0">
                <a:solidFill>
                  <a:schemeClr val="bg1"/>
                </a:solidFill>
                <a:latin typeface="微软雅黑" pitchFamily="34" charset="-122"/>
                <a:ea typeface="微软雅黑" pitchFamily="34" charset="-122"/>
                <a:sym typeface="+mn-ea"/>
              </a:rPr>
              <a:t>文化</a:t>
            </a:r>
            <a:r>
              <a:rPr lang="zh-CN" altLang="en-US" sz="1800" b="1" dirty="0">
                <a:solidFill>
                  <a:schemeClr val="bg1"/>
                </a:solidFill>
                <a:latin typeface="微软雅黑" pitchFamily="34" charset="-122"/>
                <a:ea typeface="微软雅黑" pitchFamily="34" charset="-122"/>
                <a:sym typeface="+mn-ea"/>
              </a:rPr>
              <a:t>录取控制</a:t>
            </a:r>
            <a:r>
              <a:rPr lang="zh-CN" altLang="en-US" sz="1800" b="1" dirty="0" smtClean="0">
                <a:solidFill>
                  <a:schemeClr val="bg1"/>
                </a:solidFill>
                <a:latin typeface="微软雅黑" pitchFamily="34" charset="-122"/>
                <a:ea typeface="微软雅黑" pitchFamily="34" charset="-122"/>
                <a:sym typeface="+mn-ea"/>
              </a:rPr>
              <a:t>分数线</a:t>
            </a:r>
            <a:endParaRPr lang="zh-CN" altLang="en-US" sz="1800" b="1" dirty="0">
              <a:solidFill>
                <a:schemeClr val="bg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13"/>
          <p:cNvSpPr/>
          <p:nvPr/>
        </p:nvSpPr>
        <p:spPr>
          <a:xfrm>
            <a:off x="5313218" y="1877291"/>
            <a:ext cx="2867891" cy="24106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矩形 31"/>
          <p:cNvSpPr/>
          <p:nvPr/>
        </p:nvSpPr>
        <p:spPr>
          <a:xfrm>
            <a:off x="0" y="698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34"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35" name="TextBox 29"/>
            <p:cNvSpPr txBox="1">
              <a:spLocks noChangeArrowheads="1"/>
            </p:cNvSpPr>
            <p:nvPr/>
          </p:nvSpPr>
          <p:spPr bwMode="auto">
            <a:xfrm>
              <a:off x="740247" y="68961"/>
              <a:ext cx="5044546" cy="397895"/>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政策内容</a:t>
              </a:r>
              <a:r>
                <a:rPr lang="en-US" altLang="zh-CN"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5</a:t>
              </a:r>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：录取控制分数线</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4" name="组合 44"/>
              <p:cNvGrpSpPr/>
              <p:nvPr/>
            </p:nvGrpSpPr>
            <p:grpSpPr bwMode="auto">
              <a:xfrm>
                <a:off x="0" y="0"/>
                <a:ext cx="576187" cy="676543"/>
                <a:chOff x="0" y="0"/>
                <a:chExt cx="576187" cy="676543"/>
              </a:xfrm>
            </p:grpSpPr>
            <p:sp>
              <p:nvSpPr>
                <p:cNvPr id="40"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41"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38" name="图片 45"/>
              <p:cNvPicPr>
                <a:picLocks noChangeAspect="1" noChangeArrowheads="1"/>
              </p:cNvPicPr>
              <p:nvPr/>
            </p:nvPicPr>
            <p:blipFill>
              <a:blip r:embed="rId4" cstate="print"/>
              <a:srcRect/>
              <a:stretch>
                <a:fillRect/>
              </a:stretch>
            </p:blipFill>
            <p:spPr bwMode="auto">
              <a:xfrm flipH="1">
                <a:off x="394503" y="184967"/>
                <a:ext cx="318948" cy="123230"/>
              </a:xfrm>
              <a:prstGeom prst="rect">
                <a:avLst/>
              </a:prstGeom>
              <a:noFill/>
              <a:ln w="9525">
                <a:noFill/>
                <a:miter lim="800000"/>
                <a:headEnd/>
                <a:tailEnd/>
              </a:ln>
            </p:spPr>
          </p:pic>
          <p:pic>
            <p:nvPicPr>
              <p:cNvPr id="39" name="图片 46"/>
              <p:cNvPicPr>
                <a:picLocks noChangeAspect="1" noChangeArrowheads="1"/>
              </p:cNvPicPr>
              <p:nvPr/>
            </p:nvPicPr>
            <p:blipFill>
              <a:blip r:embed="rId4"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22" name="Oval 96"/>
          <p:cNvSpPr>
            <a:spLocks noChangeArrowheads="1"/>
          </p:cNvSpPr>
          <p:nvPr/>
        </p:nvSpPr>
        <p:spPr bwMode="auto">
          <a:xfrm>
            <a:off x="874799" y="2349615"/>
            <a:ext cx="1177925" cy="1177925"/>
          </a:xfrm>
          <a:prstGeom prst="ellipse">
            <a:avLst/>
          </a:prstGeom>
          <a:solidFill>
            <a:srgbClr val="14507A"/>
          </a:solidFill>
          <a:ln w="38100">
            <a:solidFill>
              <a:schemeClr val="bg1">
                <a:lumMod val="85000"/>
              </a:schemeClr>
            </a:solidFill>
          </a:ln>
          <a:effectLst/>
        </p:spPr>
        <p:txBody>
          <a:bodyPr wrap="square" lIns="0" rIns="0" anchor="ctr">
            <a:noAutofit/>
          </a:bodyPr>
          <a:lstStyle/>
          <a:p>
            <a:pPr algn="ctr"/>
            <a:r>
              <a:rPr lang="en-US" altLang="zh-CN" sz="1100" b="1" dirty="0" smtClean="0">
                <a:solidFill>
                  <a:schemeClr val="bg1"/>
                </a:solidFill>
                <a:latin typeface="微软雅黑 Light" panose="020B0502040204020203" charset="-122"/>
                <a:ea typeface="微软雅黑 Light" panose="020B0502040204020203" charset="-122"/>
              </a:rPr>
              <a:t>音乐类、美术类、书法艺术和书法教育类</a:t>
            </a:r>
          </a:p>
        </p:txBody>
      </p:sp>
      <p:sp>
        <p:nvSpPr>
          <p:cNvPr id="28" name="Oval 102"/>
          <p:cNvSpPr>
            <a:spLocks noChangeArrowheads="1"/>
          </p:cNvSpPr>
          <p:nvPr/>
        </p:nvSpPr>
        <p:spPr bwMode="auto">
          <a:xfrm>
            <a:off x="3634509" y="2384540"/>
            <a:ext cx="1116965" cy="1116965"/>
          </a:xfrm>
          <a:prstGeom prst="ellipse">
            <a:avLst/>
          </a:prstGeom>
          <a:solidFill>
            <a:srgbClr val="5AAAE4"/>
          </a:solidFill>
          <a:ln w="38100">
            <a:solidFill>
              <a:schemeClr val="bg1">
                <a:lumMod val="85000"/>
              </a:schemeClr>
            </a:solidFill>
          </a:ln>
          <a:effectLst/>
        </p:spPr>
        <p:txBody>
          <a:bodyPr wrap="square" lIns="0" rIns="0" anchor="ctr">
            <a:normAutofit fontScale="50000" lnSpcReduction="20000"/>
          </a:bodyPr>
          <a:lstStyle/>
          <a:p>
            <a:pPr algn="ctr"/>
            <a:r>
              <a:rPr lang="en-US" altLang="zh-CN" sz="2200" b="1" dirty="0">
                <a:solidFill>
                  <a:schemeClr val="bg1"/>
                </a:solidFill>
                <a:latin typeface="微软雅黑 Light" panose="020B0502040204020203" charset="-122"/>
                <a:ea typeface="微软雅黑 Light" panose="020B0502040204020203" charset="-122"/>
              </a:rPr>
              <a:t>编导类、播音与主持艺术类、摄影摄像类</a:t>
            </a:r>
          </a:p>
        </p:txBody>
      </p:sp>
      <p:sp>
        <p:nvSpPr>
          <p:cNvPr id="29" name="Oval 108"/>
          <p:cNvSpPr>
            <a:spLocks noChangeArrowheads="1"/>
          </p:cNvSpPr>
          <p:nvPr/>
        </p:nvSpPr>
        <p:spPr bwMode="auto">
          <a:xfrm>
            <a:off x="2280054" y="1965440"/>
            <a:ext cx="1134110" cy="1134110"/>
          </a:xfrm>
          <a:prstGeom prst="ellipse">
            <a:avLst/>
          </a:prstGeom>
          <a:solidFill>
            <a:schemeClr val="accent2"/>
          </a:solidFill>
          <a:ln w="38100">
            <a:solidFill>
              <a:schemeClr val="bg1">
                <a:lumMod val="85000"/>
              </a:schemeClr>
            </a:solidFill>
          </a:ln>
          <a:effectLst/>
        </p:spPr>
        <p:txBody>
          <a:bodyPr wrap="square" lIns="0" rIns="0" anchor="ctr">
            <a:noAutofit/>
          </a:bodyPr>
          <a:lstStyle/>
          <a:p>
            <a:pPr algn="ctr"/>
            <a:r>
              <a:rPr lang="en-US" altLang="zh-CN" sz="1100" b="1" dirty="0">
                <a:solidFill>
                  <a:schemeClr val="bg1"/>
                </a:solidFill>
                <a:latin typeface="微软雅黑 Light" panose="020B0502040204020203" charset="-122"/>
                <a:ea typeface="微软雅黑 Light" panose="020B0502040204020203" charset="-122"/>
              </a:rPr>
              <a:t>舞蹈类、表演类(戏剧表演)和表演类(服装表演</a:t>
            </a:r>
            <a:r>
              <a:rPr lang="en-US" altLang="zh-CN" sz="1100" dirty="0">
                <a:solidFill>
                  <a:schemeClr val="bg1"/>
                </a:solidFill>
                <a:latin typeface="微软雅黑 Light" panose="020B0502040204020203" charset="-122"/>
                <a:ea typeface="微软雅黑 Light" panose="020B0502040204020203" charset="-122"/>
              </a:rPr>
              <a:t>)</a:t>
            </a:r>
          </a:p>
        </p:txBody>
      </p:sp>
      <p:sp>
        <p:nvSpPr>
          <p:cNvPr id="30" name="AutoShape 46"/>
          <p:cNvSpPr>
            <a:spLocks noChangeArrowheads="1"/>
          </p:cNvSpPr>
          <p:nvPr/>
        </p:nvSpPr>
        <p:spPr bwMode="auto">
          <a:xfrm>
            <a:off x="2570884" y="3137650"/>
            <a:ext cx="565150" cy="466090"/>
          </a:xfrm>
          <a:prstGeom prst="upArrow">
            <a:avLst>
              <a:gd name="adj1" fmla="val 52833"/>
              <a:gd name="adj2" fmla="val 45940"/>
            </a:avLst>
          </a:prstGeom>
          <a:gradFill rotWithShape="1">
            <a:gsLst>
              <a:gs pos="0">
                <a:schemeClr val="accent2"/>
              </a:gs>
              <a:gs pos="100000">
                <a:srgbClr val="FFFFFF">
                  <a:alpha val="0"/>
                </a:srgbClr>
              </a:gs>
            </a:gsLst>
            <a:lin ang="5400000" scaled="1"/>
          </a:gradFill>
          <a:ln w="9525" algn="ctr">
            <a:noFill/>
            <a:miter lim="800000"/>
          </a:ln>
        </p:spPr>
        <p:txBody>
          <a:bodyPr wrap="none" anchor="ctr"/>
          <a:lstStyle/>
          <a:p>
            <a:pPr latinLnBrk="1">
              <a:defRPr/>
            </a:pPr>
            <a:endParaRPr kumimoji="1" lang="ko-KR" altLang="ko-KR">
              <a:latin typeface="微软雅黑" panose="020B0503020204020204" charset="-122"/>
              <a:ea typeface="Gulim" panose="020B0600000101010101" pitchFamily="34" charset="-127"/>
            </a:endParaRPr>
          </a:p>
        </p:txBody>
      </p:sp>
      <p:sp>
        <p:nvSpPr>
          <p:cNvPr id="31" name="AutoShape 65"/>
          <p:cNvSpPr>
            <a:spLocks noChangeArrowheads="1"/>
          </p:cNvSpPr>
          <p:nvPr/>
        </p:nvSpPr>
        <p:spPr bwMode="auto">
          <a:xfrm rot="19232580">
            <a:off x="1770784" y="3361805"/>
            <a:ext cx="565150" cy="466090"/>
          </a:xfrm>
          <a:prstGeom prst="upArrow">
            <a:avLst>
              <a:gd name="adj1" fmla="val 52833"/>
              <a:gd name="adj2" fmla="val 45940"/>
            </a:avLst>
          </a:prstGeom>
          <a:gradFill rotWithShape="1">
            <a:gsLst>
              <a:gs pos="0">
                <a:schemeClr val="accent2"/>
              </a:gs>
              <a:gs pos="100000">
                <a:srgbClr val="FFFFFF">
                  <a:alpha val="0"/>
                </a:srgbClr>
              </a:gs>
            </a:gsLst>
            <a:lin ang="5400000" scaled="1"/>
          </a:gradFill>
          <a:ln w="9525" algn="ctr">
            <a:noFill/>
            <a:miter lim="800000"/>
          </a:ln>
        </p:spPr>
        <p:txBody>
          <a:bodyPr wrap="none" anchor="ctr"/>
          <a:lstStyle/>
          <a:p>
            <a:pPr latinLnBrk="1">
              <a:defRPr/>
            </a:pPr>
            <a:endParaRPr kumimoji="1" lang="ko-KR" altLang="ko-KR">
              <a:latin typeface="微软雅黑" panose="020B0503020204020204" charset="-122"/>
              <a:ea typeface="Gulim" panose="020B0600000101010101" pitchFamily="34" charset="-127"/>
            </a:endParaRPr>
          </a:p>
        </p:txBody>
      </p:sp>
      <p:sp>
        <p:nvSpPr>
          <p:cNvPr id="33" name="AutoShape 66"/>
          <p:cNvSpPr>
            <a:spLocks noChangeArrowheads="1"/>
          </p:cNvSpPr>
          <p:nvPr/>
        </p:nvSpPr>
        <p:spPr bwMode="auto">
          <a:xfrm rot="2480061">
            <a:off x="3311294" y="3333865"/>
            <a:ext cx="565150" cy="466725"/>
          </a:xfrm>
          <a:prstGeom prst="upArrow">
            <a:avLst>
              <a:gd name="adj1" fmla="val 52833"/>
              <a:gd name="adj2" fmla="val 45940"/>
            </a:avLst>
          </a:prstGeom>
          <a:gradFill rotWithShape="1">
            <a:gsLst>
              <a:gs pos="0">
                <a:schemeClr val="accent2"/>
              </a:gs>
              <a:gs pos="100000">
                <a:srgbClr val="FFFFFF">
                  <a:alpha val="0"/>
                </a:srgbClr>
              </a:gs>
            </a:gsLst>
            <a:lin ang="5400000" scaled="1"/>
          </a:gradFill>
          <a:ln w="9525" algn="ctr">
            <a:noFill/>
            <a:miter lim="800000"/>
          </a:ln>
        </p:spPr>
        <p:txBody>
          <a:bodyPr wrap="none" anchor="ctr"/>
          <a:lstStyle/>
          <a:p>
            <a:pPr latinLnBrk="1">
              <a:defRPr/>
            </a:pPr>
            <a:endParaRPr kumimoji="1" lang="ko-KR" altLang="ko-KR">
              <a:latin typeface="微软雅黑" panose="020B0503020204020204" charset="-122"/>
              <a:ea typeface="Gulim" panose="020B0600000101010101" pitchFamily="34" charset="-127"/>
            </a:endParaRPr>
          </a:p>
        </p:txBody>
      </p:sp>
      <p:sp>
        <p:nvSpPr>
          <p:cNvPr id="36" name="文本框 11"/>
          <p:cNvSpPr txBox="1"/>
          <p:nvPr/>
        </p:nvSpPr>
        <p:spPr>
          <a:xfrm>
            <a:off x="1147214" y="3958070"/>
            <a:ext cx="3292475" cy="706755"/>
          </a:xfrm>
          <a:prstGeom prst="rect">
            <a:avLst/>
          </a:prstGeom>
          <a:noFill/>
          <a:ln>
            <a:solidFill>
              <a:schemeClr val="tx1"/>
            </a:solidFill>
          </a:ln>
        </p:spPr>
        <p:txBody>
          <a:bodyPr wrap="square" rtlCol="0">
            <a:spAutoFit/>
          </a:bodyPr>
          <a:lstStyle/>
          <a:p>
            <a:pPr algn="ctr"/>
            <a:r>
              <a:rPr lang="en-US" altLang="zh-CN" sz="2000" b="1" dirty="0" smtClean="0">
                <a:solidFill>
                  <a:schemeClr val="accent2"/>
                </a:solidFill>
                <a:latin typeface="微软雅黑" pitchFamily="34" charset="-122"/>
                <a:ea typeface="微软雅黑" pitchFamily="34" charset="-122"/>
              </a:rPr>
              <a:t>高校艺术类本科</a:t>
            </a:r>
          </a:p>
          <a:p>
            <a:pPr algn="ctr"/>
            <a:r>
              <a:rPr lang="en-US" altLang="zh-CN" sz="2000" b="1" dirty="0" smtClean="0">
                <a:solidFill>
                  <a:schemeClr val="accent2"/>
                </a:solidFill>
                <a:latin typeface="微软雅黑" pitchFamily="34" charset="-122"/>
                <a:ea typeface="微软雅黑" pitchFamily="34" charset="-122"/>
              </a:rPr>
              <a:t>文化录取控制分数线</a:t>
            </a:r>
          </a:p>
        </p:txBody>
      </p:sp>
      <p:cxnSp>
        <p:nvCxnSpPr>
          <p:cNvPr id="37" name="直接连接符 36"/>
          <p:cNvCxnSpPr/>
          <p:nvPr/>
        </p:nvCxnSpPr>
        <p:spPr>
          <a:xfrm>
            <a:off x="5074054" y="1544435"/>
            <a:ext cx="0" cy="300101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文本框 13"/>
          <p:cNvSpPr txBox="1"/>
          <p:nvPr/>
        </p:nvSpPr>
        <p:spPr>
          <a:xfrm>
            <a:off x="5490441" y="1974099"/>
            <a:ext cx="2460625" cy="2245360"/>
          </a:xfrm>
          <a:prstGeom prst="rect">
            <a:avLst/>
          </a:prstGeom>
          <a:noFill/>
        </p:spPr>
        <p:txBody>
          <a:bodyPr wrap="square" rtlCol="0">
            <a:spAutoFit/>
          </a:bodyPr>
          <a:lstStyle/>
          <a:p>
            <a:pPr>
              <a:lnSpc>
                <a:spcPct val="125000"/>
              </a:lnSpc>
              <a:spcBef>
                <a:spcPts val="600"/>
              </a:spcBef>
            </a:pPr>
            <a:r>
              <a:rPr lang="en-US" altLang="zh-CN" sz="1600" b="1" dirty="0" smtClean="0">
                <a:solidFill>
                  <a:srgbClr val="FF0000"/>
                </a:solidFill>
                <a:latin typeface="微软雅黑" pitchFamily="34" charset="-122"/>
                <a:ea typeface="微软雅黑" pitchFamily="34" charset="-122"/>
                <a:cs typeface="微软雅黑 Light" panose="020B0502040204020203" charset="-122"/>
              </a:rPr>
              <a:t>艺术类</a:t>
            </a:r>
            <a:r>
              <a:rPr lang="en-US" altLang="zh-CN" sz="1600" b="1" dirty="0" smtClean="0">
                <a:latin typeface="微软雅黑" pitchFamily="34" charset="-122"/>
                <a:ea typeface="微软雅黑" pitchFamily="34" charset="-122"/>
                <a:cs typeface="微软雅黑 Light" panose="020B0502040204020203" charset="-122"/>
              </a:rPr>
              <a:t>文化录取控制分数线由我省按教育部不低于二本线的65%的要求分类别统一划定，调整为以普通类本、专科控制分数线为基准，严格按教育部规定的相关比例和要求划定。</a:t>
            </a:r>
          </a:p>
        </p:txBody>
      </p:sp>
      <p:sp>
        <p:nvSpPr>
          <p:cNvPr id="43" name="文本框 2"/>
          <p:cNvSpPr txBox="1"/>
          <p:nvPr>
            <p:custDataLst>
              <p:tags r:id="rId1"/>
            </p:custDataLst>
          </p:nvPr>
        </p:nvSpPr>
        <p:spPr>
          <a:xfrm>
            <a:off x="874799" y="1980045"/>
            <a:ext cx="1177925" cy="321945"/>
          </a:xfrm>
          <a:prstGeom prst="rect">
            <a:avLst/>
          </a:prstGeom>
          <a:noFill/>
        </p:spPr>
        <p:txBody>
          <a:bodyPr wrap="square" rtlCol="0">
            <a:spAutoFit/>
          </a:bodyPr>
          <a:lstStyle/>
          <a:p>
            <a:pPr algn="dist"/>
            <a:r>
              <a:rPr lang="zh-CN" altLang="en-US" sz="1500" b="1" dirty="0">
                <a:solidFill>
                  <a:srgbClr val="14507A"/>
                </a:solidFill>
                <a:latin typeface="微软雅黑 Light" panose="020B0502040204020203" charset="-122"/>
                <a:ea typeface="微软雅黑 Light" panose="020B0502040204020203" charset="-122"/>
                <a:cs typeface="微软雅黑 Light" panose="020B0502040204020203" charset="-122"/>
              </a:rPr>
              <a:t>本科线</a:t>
            </a:r>
            <a:r>
              <a:rPr lang="en-US" altLang="zh-CN" sz="1500" b="1" dirty="0">
                <a:solidFill>
                  <a:srgbClr val="14507A"/>
                </a:solidFill>
                <a:latin typeface="微软雅黑 Light" panose="020B0502040204020203" charset="-122"/>
                <a:ea typeface="微软雅黑 Light" panose="020B0502040204020203" charset="-122"/>
                <a:cs typeface="微软雅黑 Light" panose="020B0502040204020203" charset="-122"/>
              </a:rPr>
              <a:t>75%</a:t>
            </a:r>
          </a:p>
        </p:txBody>
      </p:sp>
      <p:sp>
        <p:nvSpPr>
          <p:cNvPr id="44" name="文本框 3"/>
          <p:cNvSpPr txBox="1"/>
          <p:nvPr/>
        </p:nvSpPr>
        <p:spPr>
          <a:xfrm>
            <a:off x="2236239" y="1544435"/>
            <a:ext cx="1177925" cy="321945"/>
          </a:xfrm>
          <a:prstGeom prst="rect">
            <a:avLst/>
          </a:prstGeom>
          <a:noFill/>
        </p:spPr>
        <p:txBody>
          <a:bodyPr wrap="square" rtlCol="0">
            <a:spAutoFit/>
          </a:bodyPr>
          <a:lstStyle/>
          <a:p>
            <a:pPr algn="dist"/>
            <a:r>
              <a:rPr lang="zh-CN" altLang="en-US" sz="1500" b="1" dirty="0">
                <a:solidFill>
                  <a:schemeClr val="accent2"/>
                </a:solidFill>
                <a:latin typeface="微软雅黑 Light" panose="020B0502040204020203" charset="-122"/>
                <a:ea typeface="微软雅黑 Light" panose="020B0502040204020203" charset="-122"/>
                <a:cs typeface="微软雅黑 Light" panose="020B0502040204020203" charset="-122"/>
              </a:rPr>
              <a:t>本科线</a:t>
            </a:r>
            <a:r>
              <a:rPr lang="en-US" altLang="zh-CN" sz="1500" b="1" dirty="0">
                <a:solidFill>
                  <a:schemeClr val="accent2"/>
                </a:solidFill>
                <a:latin typeface="微软雅黑 Light" panose="020B0502040204020203" charset="-122"/>
                <a:ea typeface="微软雅黑 Light" panose="020B0502040204020203" charset="-122"/>
                <a:cs typeface="微软雅黑 Light" panose="020B0502040204020203" charset="-122"/>
              </a:rPr>
              <a:t>70%</a:t>
            </a:r>
          </a:p>
        </p:txBody>
      </p:sp>
      <p:sp>
        <p:nvSpPr>
          <p:cNvPr id="45" name="文本框 14"/>
          <p:cNvSpPr txBox="1"/>
          <p:nvPr/>
        </p:nvSpPr>
        <p:spPr>
          <a:xfrm>
            <a:off x="3774844" y="1980045"/>
            <a:ext cx="836295" cy="321945"/>
          </a:xfrm>
          <a:prstGeom prst="rect">
            <a:avLst/>
          </a:prstGeom>
          <a:noFill/>
        </p:spPr>
        <p:txBody>
          <a:bodyPr wrap="square" rtlCol="0">
            <a:spAutoFit/>
          </a:bodyPr>
          <a:lstStyle/>
          <a:p>
            <a:pPr algn="dist"/>
            <a:r>
              <a:rPr lang="zh-CN" altLang="en-US" sz="1500" b="1" dirty="0">
                <a:solidFill>
                  <a:srgbClr val="5AAAE4"/>
                </a:solidFill>
                <a:latin typeface="微软雅黑 Light" panose="020B0502040204020203" charset="-122"/>
                <a:ea typeface="微软雅黑 Light" panose="020B0502040204020203" charset="-122"/>
                <a:cs typeface="微软雅黑 Light" panose="020B0502040204020203" charset="-122"/>
              </a:rPr>
              <a:t>本科线</a:t>
            </a:r>
            <a:endParaRPr lang="en-US" altLang="zh-CN" sz="1500" b="1" dirty="0">
              <a:solidFill>
                <a:srgbClr val="5AAAE4"/>
              </a:solidFill>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7285817" y="291182"/>
            <a:ext cx="1264285" cy="2652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97313" y="1648928"/>
            <a:ext cx="6444615" cy="12960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145" indent="0" fontAlgn="auto">
              <a:lnSpc>
                <a:spcPct val="125000"/>
              </a:lnSpc>
              <a:spcBef>
                <a:spcPts val="1200"/>
              </a:spcBef>
            </a:pPr>
            <a:r>
              <a:rPr lang="en-US" altLang="zh-CN" sz="1600" b="1" dirty="0" smtClean="0">
                <a:solidFill>
                  <a:schemeClr val="tx1"/>
                </a:solidFill>
                <a:latin typeface="微软雅黑" pitchFamily="34" charset="-122"/>
                <a:ea typeface="微软雅黑" pitchFamily="34" charset="-122"/>
              </a:rPr>
              <a:t>其他安排在非平行组中的高校艺术类本科文化录取控制分数线由“不得低于二本线的65%”</a:t>
            </a:r>
            <a:r>
              <a:rPr lang="en-US" altLang="zh-CN" sz="1600" b="1" dirty="0" err="1" smtClean="0">
                <a:solidFill>
                  <a:schemeClr val="tx1"/>
                </a:solidFill>
                <a:latin typeface="微软雅黑" pitchFamily="34" charset="-122"/>
                <a:ea typeface="微软雅黑" pitchFamily="34" charset="-122"/>
              </a:rPr>
              <a:t>调整为</a:t>
            </a:r>
            <a:r>
              <a:rPr lang="en-US" altLang="zh-CN" sz="1600" b="1" dirty="0" err="1" smtClean="0">
                <a:solidFill>
                  <a:srgbClr val="FF0000"/>
                </a:solidFill>
                <a:latin typeface="微软雅黑" pitchFamily="34" charset="-122"/>
                <a:ea typeface="微软雅黑" pitchFamily="34" charset="-122"/>
              </a:rPr>
              <a:t>不得低于我省确定的艺术类平行组文化录取控制分数线中的最低线</a:t>
            </a:r>
            <a:r>
              <a:rPr lang="en-US" altLang="zh-CN" sz="1600" b="1" dirty="0" err="1" smtClean="0">
                <a:solidFill>
                  <a:schemeClr val="tx1"/>
                </a:solidFill>
                <a:latin typeface="微软雅黑" pitchFamily="34" charset="-122"/>
                <a:ea typeface="微软雅黑" pitchFamily="34" charset="-122"/>
              </a:rPr>
              <a:t>，具体由高校按有关规定确定</a:t>
            </a:r>
            <a:r>
              <a:rPr lang="zh-CN" altLang="en-US" sz="1600" b="1" dirty="0" smtClean="0">
                <a:solidFill>
                  <a:schemeClr val="tx1"/>
                </a:solidFill>
                <a:latin typeface="微软雅黑" pitchFamily="34" charset="-122"/>
                <a:ea typeface="微软雅黑" pitchFamily="34" charset="-122"/>
              </a:rPr>
              <a:t>。</a:t>
            </a:r>
            <a:endParaRPr lang="en-US" altLang="zh-CN" sz="1600" b="1" dirty="0" smtClean="0">
              <a:solidFill>
                <a:schemeClr val="tx1"/>
              </a:solidFill>
              <a:latin typeface="微软雅黑" pitchFamily="34" charset="-122"/>
              <a:ea typeface="微软雅黑" pitchFamily="34" charset="-122"/>
            </a:endParaRPr>
          </a:p>
        </p:txBody>
      </p:sp>
      <p:sp>
        <p:nvSpPr>
          <p:cNvPr id="10" name="AutoShape 139"/>
          <p:cNvSpPr/>
          <p:nvPr/>
        </p:nvSpPr>
        <p:spPr bwMode="auto">
          <a:xfrm>
            <a:off x="1357688" y="718589"/>
            <a:ext cx="354330" cy="344170"/>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1" name="AutoShape 139"/>
          <p:cNvSpPr/>
          <p:nvPr/>
        </p:nvSpPr>
        <p:spPr bwMode="auto">
          <a:xfrm>
            <a:off x="7755198" y="432839"/>
            <a:ext cx="354330" cy="344170"/>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2" name="文本框 15"/>
          <p:cNvSpPr txBox="1"/>
          <p:nvPr/>
        </p:nvSpPr>
        <p:spPr>
          <a:xfrm>
            <a:off x="2811838" y="4247053"/>
            <a:ext cx="3432175" cy="338554"/>
          </a:xfrm>
          <a:prstGeom prst="rect">
            <a:avLst/>
          </a:prstGeom>
          <a:noFill/>
        </p:spPr>
        <p:txBody>
          <a:bodyPr wrap="square" rtlCol="0">
            <a:spAutoFit/>
          </a:bodyPr>
          <a:lstStyle/>
          <a:p>
            <a:pPr algn="dist"/>
            <a:r>
              <a:rPr lang="zh-CN" altLang="en-US" sz="1600" dirty="0">
                <a:latin typeface="微软雅黑" pitchFamily="34" charset="-122"/>
                <a:ea typeface="微软雅黑" pitchFamily="34" charset="-122"/>
              </a:rPr>
              <a:t>『</a:t>
            </a:r>
            <a:r>
              <a:rPr lang="zh-CN" altLang="en-US" sz="1600" dirty="0">
                <a:latin typeface="微软雅黑" pitchFamily="34" charset="-122"/>
                <a:ea typeface="微软雅黑" pitchFamily="34" charset="-122"/>
                <a:sym typeface="+mn-ea"/>
              </a:rPr>
              <a:t>艺术类文化录取控制分数线</a:t>
            </a:r>
            <a:r>
              <a:rPr lang="zh-CN" altLang="en-US" sz="1600" dirty="0">
                <a:latin typeface="微软雅黑" pitchFamily="34" charset="-122"/>
                <a:ea typeface="微软雅黑" pitchFamily="34" charset="-122"/>
              </a:rPr>
              <a:t>』</a:t>
            </a:r>
          </a:p>
        </p:txBody>
      </p:sp>
      <p:grpSp>
        <p:nvGrpSpPr>
          <p:cNvPr id="14" name="组合 13"/>
          <p:cNvGrpSpPr/>
          <p:nvPr/>
        </p:nvGrpSpPr>
        <p:grpSpPr>
          <a:xfrm>
            <a:off x="888191" y="3085636"/>
            <a:ext cx="7694700" cy="1444946"/>
            <a:chOff x="1463" y="2097"/>
            <a:chExt cx="11689" cy="1511"/>
          </a:xfrm>
        </p:grpSpPr>
        <p:sp>
          <p:nvSpPr>
            <p:cNvPr id="15" name="圆角矩形 14"/>
            <p:cNvSpPr/>
            <p:nvPr/>
          </p:nvSpPr>
          <p:spPr>
            <a:xfrm>
              <a:off x="1463" y="2097"/>
              <a:ext cx="11668" cy="1511"/>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714" y="2097"/>
              <a:ext cx="9438" cy="15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986" y="2259"/>
              <a:ext cx="8830" cy="1101"/>
            </a:xfrm>
            <a:prstGeom prst="rect">
              <a:avLst/>
            </a:prstGeom>
          </p:spPr>
          <p:txBody>
            <a:bodyPr wrap="square">
              <a:spAutoFit/>
            </a:bodyPr>
            <a:lstStyle/>
            <a:p>
              <a:pPr>
                <a:lnSpc>
                  <a:spcPct val="130000"/>
                </a:lnSpc>
                <a:spcBef>
                  <a:spcPts val="600"/>
                </a:spcBef>
              </a:pPr>
              <a:r>
                <a:rPr lang="en-US" altLang="zh-CN" sz="1600" b="1" dirty="0" err="1">
                  <a:latin typeface="微软雅黑" pitchFamily="34" charset="-122"/>
                  <a:ea typeface="微软雅黑" pitchFamily="34" charset="-122"/>
                </a:rPr>
                <a:t>民族班、少数民族预科班、定向西藏就业班计划由按所在批次录取控制分数线下一定的分数内投档，</a:t>
              </a:r>
              <a:r>
                <a:rPr lang="en-US" altLang="zh-CN" sz="1600" b="1" dirty="0" err="1" smtClean="0">
                  <a:latin typeface="微软雅黑" pitchFamily="34" charset="-122"/>
                  <a:ea typeface="微软雅黑" pitchFamily="34" charset="-122"/>
                </a:rPr>
                <a:t>调整为按学校本科批</a:t>
              </a:r>
              <a:r>
                <a:rPr lang="zh-CN" altLang="en-US" sz="1600" b="1" dirty="0" smtClean="0">
                  <a:latin typeface="微软雅黑" pitchFamily="34" charset="-122"/>
                  <a:ea typeface="微软雅黑" pitchFamily="34" charset="-122"/>
                </a:rPr>
                <a:t>同校非定向计划</a:t>
              </a:r>
              <a:r>
                <a:rPr lang="en-US" altLang="zh-CN" sz="1600" b="1" dirty="0" err="1" smtClean="0">
                  <a:latin typeface="微软雅黑" pitchFamily="34" charset="-122"/>
                  <a:ea typeface="微软雅黑" pitchFamily="34" charset="-122"/>
                </a:rPr>
                <a:t>院校专业组最低投档线下一定的分数内投档</a:t>
              </a:r>
              <a:r>
                <a:rPr lang="zh-CN" altLang="en-US" sz="1600" b="1" dirty="0" smtClean="0">
                  <a:latin typeface="微软雅黑" pitchFamily="34" charset="-122"/>
                  <a:ea typeface="微软雅黑" pitchFamily="34" charset="-122"/>
                </a:rPr>
                <a:t>。</a:t>
              </a:r>
              <a:endParaRPr lang="en-US" altLang="zh-CN" sz="1600" b="1" dirty="0">
                <a:latin typeface="微软雅黑" pitchFamily="34" charset="-122"/>
                <a:ea typeface="微软雅黑" pitchFamily="34" charset="-122"/>
              </a:endParaRPr>
            </a:p>
          </p:txBody>
        </p:sp>
      </p:grpSp>
      <p:sp>
        <p:nvSpPr>
          <p:cNvPr id="19" name="文本框 1"/>
          <p:cNvSpPr txBox="1"/>
          <p:nvPr/>
        </p:nvSpPr>
        <p:spPr>
          <a:xfrm>
            <a:off x="966759" y="3207962"/>
            <a:ext cx="1284604" cy="1138773"/>
          </a:xfrm>
          <a:prstGeom prst="rect">
            <a:avLst/>
          </a:prstGeom>
          <a:noFill/>
        </p:spPr>
        <p:txBody>
          <a:bodyPr wrap="square" rtlCol="0">
            <a:spAutoFit/>
          </a:bodyPr>
          <a:lstStyle/>
          <a:p>
            <a:pPr algn="dist"/>
            <a:r>
              <a:rPr lang="zh-CN" altLang="en-US" sz="1700" b="1" dirty="0" smtClean="0">
                <a:latin typeface="微软雅黑" pitchFamily="34" charset="-122"/>
                <a:ea typeface="微软雅黑" pitchFamily="34" charset="-122"/>
              </a:rPr>
              <a:t>民族班、少数民族预科</a:t>
            </a:r>
            <a:r>
              <a:rPr lang="zh-CN" altLang="en-US" sz="1700" b="1" dirty="0">
                <a:latin typeface="微软雅黑" pitchFamily="34" charset="-122"/>
                <a:ea typeface="微软雅黑" pitchFamily="34" charset="-122"/>
              </a:rPr>
              <a:t>班、定向</a:t>
            </a:r>
            <a:r>
              <a:rPr lang="zh-CN" altLang="en-US" sz="1700" b="1" dirty="0" smtClean="0">
                <a:latin typeface="微软雅黑" pitchFamily="34" charset="-122"/>
                <a:ea typeface="微软雅黑" pitchFamily="34" charset="-122"/>
              </a:rPr>
              <a:t>西藏班控制线</a:t>
            </a:r>
            <a:endParaRPr lang="zh-CN" altLang="en-US" sz="1700" b="1" dirty="0">
              <a:latin typeface="微软雅黑" pitchFamily="34" charset="-122"/>
              <a:ea typeface="微软雅黑" pitchFamily="34" charset="-122"/>
            </a:endParaRPr>
          </a:p>
        </p:txBody>
      </p:sp>
      <p:sp>
        <p:nvSpPr>
          <p:cNvPr id="22" name="矩形 21"/>
          <p:cNvSpPr/>
          <p:nvPr/>
        </p:nvSpPr>
        <p:spPr>
          <a:xfrm>
            <a:off x="890385" y="291182"/>
            <a:ext cx="6444615" cy="12960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145">
              <a:lnSpc>
                <a:spcPct val="125000"/>
              </a:lnSpc>
              <a:spcBef>
                <a:spcPts val="1200"/>
              </a:spcBef>
            </a:pPr>
            <a:r>
              <a:rPr lang="en-US" altLang="zh-CN" sz="1600" b="1" dirty="0" smtClean="0">
                <a:solidFill>
                  <a:schemeClr val="tx1"/>
                </a:solidFill>
                <a:latin typeface="微软雅黑" pitchFamily="34" charset="-122"/>
                <a:ea typeface="微软雅黑" pitchFamily="34" charset="-122"/>
              </a:rPr>
              <a:t>经教育部批准的部分</a:t>
            </a:r>
            <a:r>
              <a:rPr lang="en-US" altLang="zh-CN" sz="1600" b="1" dirty="0" smtClean="0">
                <a:solidFill>
                  <a:srgbClr val="FF0000"/>
                </a:solidFill>
                <a:latin typeface="微软雅黑" pitchFamily="34" charset="-122"/>
                <a:ea typeface="微软雅黑" pitchFamily="34" charset="-122"/>
              </a:rPr>
              <a:t>独立设置的本科艺术院校</a:t>
            </a:r>
            <a:r>
              <a:rPr lang="en-US" altLang="zh-CN" sz="1600" b="1" dirty="0" smtClean="0">
                <a:solidFill>
                  <a:schemeClr val="tx1"/>
                </a:solidFill>
                <a:latin typeface="微软雅黑" pitchFamily="34" charset="-122"/>
                <a:ea typeface="微软雅黑" pitchFamily="34" charset="-122"/>
              </a:rPr>
              <a:t>（含部分艺术类本科专业参照执行的少数高校）艺术类本科文化录取控制分数线仍</a:t>
            </a:r>
            <a:r>
              <a:rPr lang="en-US" altLang="zh-CN" sz="1600" b="1" dirty="0" smtClean="0">
                <a:solidFill>
                  <a:srgbClr val="FF0000"/>
                </a:solidFill>
                <a:latin typeface="微软雅黑" pitchFamily="34" charset="-122"/>
                <a:ea typeface="微软雅黑" pitchFamily="34" charset="-122"/>
              </a:rPr>
              <a:t>由学校按教育部规定自行划定</a:t>
            </a:r>
            <a:r>
              <a:rPr lang="zh-CN" altLang="en-US" sz="1600" b="1" dirty="0" smtClean="0">
                <a:solidFill>
                  <a:schemeClr val="tx1"/>
                </a:solidFill>
                <a:latin typeface="微软雅黑" pitchFamily="34" charset="-122"/>
                <a:ea typeface="微软雅黑" pitchFamily="34" charset="-122"/>
              </a:rPr>
              <a:t>。</a:t>
            </a:r>
            <a:endParaRPr lang="en-US" altLang="zh-CN" sz="1600" b="1" dirty="0" smtClean="0">
              <a:solidFill>
                <a:schemeClr val="tx1"/>
              </a:solidFill>
              <a:latin typeface="微软雅黑" pitchFamily="34" charset="-122"/>
              <a:ea typeface="微软雅黑" pitchFamily="34" charset="-122"/>
            </a:endParaRPr>
          </a:p>
        </p:txBody>
      </p:sp>
      <p:sp>
        <p:nvSpPr>
          <p:cNvPr id="24" name="矩形 23"/>
          <p:cNvSpPr/>
          <p:nvPr/>
        </p:nvSpPr>
        <p:spPr>
          <a:xfrm>
            <a:off x="7611139" y="966982"/>
            <a:ext cx="715443" cy="1754326"/>
          </a:xfrm>
          <a:prstGeom prst="rect">
            <a:avLst/>
          </a:prstGeom>
        </p:spPr>
        <p:txBody>
          <a:bodyPr wrap="square">
            <a:spAutoFit/>
          </a:bodyPr>
          <a:lstStyle/>
          <a:p>
            <a:r>
              <a:rPr lang="zh-CN" altLang="en-US" sz="1800" b="1" dirty="0" smtClean="0">
                <a:latin typeface="微软雅黑" pitchFamily="34" charset="-122"/>
                <a:ea typeface="微软雅黑" pitchFamily="34" charset="-122"/>
                <a:sym typeface="+mn-ea"/>
              </a:rPr>
              <a:t>艺术类文化录取控制分数线</a:t>
            </a:r>
            <a:endParaRPr lang="zh-CN" altLang="en-US" sz="1800" b="1"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13"/>
          <p:cNvSpPr/>
          <p:nvPr/>
        </p:nvSpPr>
        <p:spPr>
          <a:xfrm>
            <a:off x="755072" y="1510145"/>
            <a:ext cx="7723909" cy="29718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ms-MY" altLang="zh-CN" sz="1600" b="1" dirty="0" smtClean="0">
                <a:solidFill>
                  <a:schemeClr val="tx1"/>
                </a:solidFill>
                <a:latin typeface="微软雅黑" pitchFamily="34" charset="-122"/>
                <a:ea typeface="微软雅黑" pitchFamily="34" charset="-122"/>
                <a:cs typeface="Open Sans Light" pitchFamily="34" charset="0"/>
              </a:rPr>
              <a:t>高考总成绩同分情况下</a:t>
            </a:r>
            <a:r>
              <a:rPr lang="zh-CN" altLang="en-US" sz="1600" b="1" dirty="0" smtClean="0">
                <a:solidFill>
                  <a:schemeClr val="tx1"/>
                </a:solidFill>
                <a:latin typeface="微软雅黑" pitchFamily="34" charset="-122"/>
                <a:ea typeface="微软雅黑" pitchFamily="34" charset="-122"/>
                <a:cs typeface="Open Sans Light" pitchFamily="34" charset="0"/>
              </a:rPr>
              <a:t>，</a:t>
            </a:r>
            <a:r>
              <a:rPr lang="ms-MY" altLang="zh-CN" sz="1600" b="1" dirty="0" smtClean="0">
                <a:solidFill>
                  <a:schemeClr val="tx1"/>
                </a:solidFill>
                <a:latin typeface="微软雅黑" pitchFamily="34" charset="-122"/>
                <a:ea typeface="微软雅黑" pitchFamily="34" charset="-122"/>
                <a:cs typeface="Open Sans Light" pitchFamily="34" charset="0"/>
              </a:rPr>
              <a:t>由依次按语、数、外三科成绩由高到低排序，调整为</a:t>
            </a:r>
            <a:r>
              <a:rPr lang="zh-CN" altLang="en-US" sz="1600" b="1" dirty="0" smtClean="0">
                <a:solidFill>
                  <a:schemeClr val="tx1"/>
                </a:solidFill>
                <a:latin typeface="微软雅黑" pitchFamily="34" charset="-122"/>
                <a:ea typeface="微软雅黑" pitchFamily="34" charset="-122"/>
                <a:cs typeface="Open Sans Light" pitchFamily="34" charset="0"/>
              </a:rPr>
              <a:t>：</a:t>
            </a:r>
            <a:endParaRPr lang="ms-MY" altLang="zh-CN" sz="1600" b="1" dirty="0" smtClean="0">
              <a:solidFill>
                <a:schemeClr val="tx1"/>
              </a:solidFill>
              <a:latin typeface="微软雅黑" pitchFamily="34" charset="-122"/>
              <a:ea typeface="微软雅黑" pitchFamily="34" charset="-122"/>
              <a:cs typeface="Open Sans Light" pitchFamily="34" charset="0"/>
            </a:endParaRPr>
          </a:p>
          <a:p>
            <a:pPr>
              <a:lnSpc>
                <a:spcPts val="2500"/>
              </a:lnSpc>
            </a:pPr>
            <a:r>
              <a:rPr lang="zh-CN" altLang="zh-CN" sz="1600" b="1" dirty="0" smtClean="0">
                <a:solidFill>
                  <a:srgbClr val="FF0000"/>
                </a:solidFill>
                <a:latin typeface="微软雅黑" pitchFamily="34" charset="-122"/>
                <a:ea typeface="微软雅黑" pitchFamily="34" charset="-122"/>
              </a:rPr>
              <a:t>普通类专业</a:t>
            </a:r>
            <a:r>
              <a:rPr lang="zh-CN" altLang="zh-CN" sz="1600" b="1" dirty="0" smtClean="0">
                <a:solidFill>
                  <a:schemeClr val="tx1"/>
                </a:solidFill>
                <a:latin typeface="微软雅黑" pitchFamily="34" charset="-122"/>
                <a:ea typeface="微软雅黑" pitchFamily="34" charset="-122"/>
              </a:rPr>
              <a:t>，依次按考生</a:t>
            </a:r>
            <a:r>
              <a:rPr lang="zh-CN" altLang="zh-CN" sz="1600" b="1" dirty="0" smtClean="0">
                <a:solidFill>
                  <a:srgbClr val="FF0000"/>
                </a:solidFill>
                <a:latin typeface="微软雅黑" pitchFamily="34" charset="-122"/>
                <a:ea typeface="微软雅黑" pitchFamily="34" charset="-122"/>
              </a:rPr>
              <a:t>语文数学两科之和</a:t>
            </a:r>
            <a:r>
              <a:rPr lang="zh-CN" altLang="zh-CN" sz="1600" b="1" dirty="0" smtClean="0">
                <a:solidFill>
                  <a:schemeClr val="tx1"/>
                </a:solidFill>
                <a:latin typeface="微软雅黑" pitchFamily="34" charset="-122"/>
                <a:ea typeface="微软雅黑" pitchFamily="34" charset="-122"/>
              </a:rPr>
              <a:t>、</a:t>
            </a:r>
            <a:r>
              <a:rPr lang="zh-CN" altLang="zh-CN" sz="1600" b="1" dirty="0" smtClean="0">
                <a:solidFill>
                  <a:srgbClr val="FF0000"/>
                </a:solidFill>
                <a:latin typeface="微软雅黑" pitchFamily="34" charset="-122"/>
                <a:ea typeface="微软雅黑" pitchFamily="34" charset="-122"/>
              </a:rPr>
              <a:t>语文或数学单科最高成绩</a:t>
            </a:r>
            <a:r>
              <a:rPr lang="zh-CN" altLang="zh-CN" sz="1600" b="1" dirty="0" smtClean="0">
                <a:solidFill>
                  <a:schemeClr val="tx1"/>
                </a:solidFill>
                <a:latin typeface="微软雅黑" pitchFamily="34" charset="-122"/>
                <a:ea typeface="微软雅黑" pitchFamily="34" charset="-122"/>
              </a:rPr>
              <a:t>、</a:t>
            </a:r>
            <a:r>
              <a:rPr lang="zh-CN" altLang="zh-CN" sz="1600" b="1" dirty="0" smtClean="0">
                <a:solidFill>
                  <a:srgbClr val="FF0000"/>
                </a:solidFill>
                <a:latin typeface="微软雅黑" pitchFamily="34" charset="-122"/>
                <a:ea typeface="微软雅黑" pitchFamily="34" charset="-122"/>
              </a:rPr>
              <a:t>外语单科成绩</a:t>
            </a:r>
            <a:r>
              <a:rPr lang="zh-CN" altLang="zh-CN" sz="1600" b="1" dirty="0" smtClean="0">
                <a:solidFill>
                  <a:schemeClr val="tx1"/>
                </a:solidFill>
                <a:latin typeface="微软雅黑" pitchFamily="34" charset="-122"/>
                <a:ea typeface="微软雅黑" pitchFamily="34" charset="-122"/>
              </a:rPr>
              <a:t>、</a:t>
            </a:r>
            <a:r>
              <a:rPr lang="zh-CN" altLang="zh-CN" sz="1600" b="1" dirty="0" smtClean="0">
                <a:solidFill>
                  <a:srgbClr val="FF0000"/>
                </a:solidFill>
                <a:latin typeface="微软雅黑" pitchFamily="34" charset="-122"/>
                <a:ea typeface="微软雅黑" pitchFamily="34" charset="-122"/>
              </a:rPr>
              <a:t>首选科目单科成绩</a:t>
            </a:r>
            <a:r>
              <a:rPr lang="zh-CN" altLang="zh-CN" sz="1600" b="1" dirty="0" smtClean="0">
                <a:solidFill>
                  <a:schemeClr val="tx1"/>
                </a:solidFill>
                <a:latin typeface="微软雅黑" pitchFamily="34" charset="-122"/>
                <a:ea typeface="微软雅黑" pitchFamily="34" charset="-122"/>
              </a:rPr>
              <a:t>、</a:t>
            </a:r>
            <a:r>
              <a:rPr lang="zh-CN" altLang="zh-CN" sz="1600" b="1" dirty="0" smtClean="0">
                <a:solidFill>
                  <a:srgbClr val="FF0000"/>
                </a:solidFill>
                <a:latin typeface="微软雅黑" pitchFamily="34" charset="-122"/>
                <a:ea typeface="微软雅黑" pitchFamily="34" charset="-122"/>
              </a:rPr>
              <a:t>再选科目单科最高成绩</a:t>
            </a:r>
            <a:r>
              <a:rPr lang="zh-CN" altLang="zh-CN" sz="1600" b="1" dirty="0" smtClean="0">
                <a:solidFill>
                  <a:schemeClr val="tx1"/>
                </a:solidFill>
                <a:latin typeface="微软雅黑" pitchFamily="34" charset="-122"/>
                <a:ea typeface="微软雅黑" pitchFamily="34" charset="-122"/>
              </a:rPr>
              <a:t>、</a:t>
            </a:r>
            <a:r>
              <a:rPr lang="zh-CN" altLang="zh-CN" sz="1600" b="1" dirty="0" smtClean="0">
                <a:solidFill>
                  <a:srgbClr val="FF0000"/>
                </a:solidFill>
                <a:latin typeface="微软雅黑" pitchFamily="34" charset="-122"/>
                <a:ea typeface="微软雅黑" pitchFamily="34" charset="-122"/>
              </a:rPr>
              <a:t>再选科目单科次高成绩</a:t>
            </a:r>
            <a:r>
              <a:rPr lang="zh-CN" altLang="zh-CN" sz="1600" b="1" dirty="0" smtClean="0">
                <a:solidFill>
                  <a:schemeClr val="tx1"/>
                </a:solidFill>
                <a:latin typeface="微软雅黑" pitchFamily="34" charset="-122"/>
                <a:ea typeface="微软雅黑" pitchFamily="34" charset="-122"/>
              </a:rPr>
              <a:t>由高到低排序投档；如仍相同，比较考生志愿顺序，顺序在前者优先投档，志愿顺序相同则全部投档。</a:t>
            </a:r>
            <a:endParaRPr lang="en-US" altLang="zh-CN" sz="1600" b="1" dirty="0" smtClean="0">
              <a:solidFill>
                <a:schemeClr val="tx1"/>
              </a:solidFill>
              <a:latin typeface="微软雅黑" pitchFamily="34" charset="-122"/>
              <a:ea typeface="微软雅黑" pitchFamily="34" charset="-122"/>
            </a:endParaRPr>
          </a:p>
          <a:p>
            <a:pPr>
              <a:lnSpc>
                <a:spcPts val="2500"/>
              </a:lnSpc>
            </a:pPr>
            <a:r>
              <a:rPr lang="zh-CN" altLang="zh-CN" sz="1600" b="1" dirty="0" smtClean="0">
                <a:solidFill>
                  <a:srgbClr val="FF0000"/>
                </a:solidFill>
                <a:latin typeface="微软雅黑" pitchFamily="34" charset="-122"/>
                <a:ea typeface="微软雅黑" pitchFamily="34" charset="-122"/>
              </a:rPr>
              <a:t>艺术类、体育类平行志愿投档录取</a:t>
            </a:r>
            <a:r>
              <a:rPr lang="zh-CN" altLang="en-US" sz="1600" b="1" dirty="0" smtClean="0">
                <a:solidFill>
                  <a:srgbClr val="FF0000"/>
                </a:solidFill>
                <a:latin typeface="微软雅黑" pitchFamily="34" charset="-122"/>
                <a:ea typeface="微软雅黑" pitchFamily="34" charset="-122"/>
              </a:rPr>
              <a:t>专业</a:t>
            </a:r>
            <a:r>
              <a:rPr lang="zh-CN" altLang="zh-CN" sz="1600" b="1" dirty="0" smtClean="0">
                <a:solidFill>
                  <a:schemeClr val="tx1"/>
                </a:solidFill>
                <a:latin typeface="微软雅黑" pitchFamily="34" charset="-122"/>
                <a:ea typeface="微软雅黑" pitchFamily="34" charset="-122"/>
              </a:rPr>
              <a:t>，依次按</a:t>
            </a:r>
            <a:r>
              <a:rPr lang="zh-CN" altLang="zh-CN" sz="1600" b="1" dirty="0" smtClean="0">
                <a:solidFill>
                  <a:srgbClr val="FF0000"/>
                </a:solidFill>
                <a:latin typeface="微软雅黑" pitchFamily="34" charset="-122"/>
                <a:ea typeface="微软雅黑" pitchFamily="34" charset="-122"/>
              </a:rPr>
              <a:t>考生文化成绩</a:t>
            </a:r>
            <a:r>
              <a:rPr lang="zh-CN" altLang="zh-CN" sz="1600" b="1" dirty="0" smtClean="0">
                <a:solidFill>
                  <a:schemeClr val="tx1"/>
                </a:solidFill>
                <a:latin typeface="微软雅黑" pitchFamily="34" charset="-122"/>
                <a:ea typeface="微软雅黑" pitchFamily="34" charset="-122"/>
              </a:rPr>
              <a:t>、</a:t>
            </a:r>
            <a:r>
              <a:rPr lang="zh-CN" altLang="zh-CN" sz="1600" b="1" dirty="0" smtClean="0">
                <a:solidFill>
                  <a:srgbClr val="FF0000"/>
                </a:solidFill>
                <a:latin typeface="微软雅黑" pitchFamily="34" charset="-122"/>
                <a:ea typeface="微软雅黑" pitchFamily="34" charset="-122"/>
              </a:rPr>
              <a:t>语文数学两科之和</a:t>
            </a:r>
            <a:r>
              <a:rPr lang="zh-CN" altLang="zh-CN" sz="1600" b="1" dirty="0" smtClean="0">
                <a:solidFill>
                  <a:schemeClr val="tx1"/>
                </a:solidFill>
                <a:latin typeface="微软雅黑" pitchFamily="34" charset="-122"/>
                <a:ea typeface="微软雅黑" pitchFamily="34" charset="-122"/>
              </a:rPr>
              <a:t>、</a:t>
            </a:r>
            <a:r>
              <a:rPr lang="zh-CN" altLang="zh-CN" sz="1600" b="1" dirty="0" smtClean="0">
                <a:solidFill>
                  <a:srgbClr val="FF0000"/>
                </a:solidFill>
                <a:latin typeface="微软雅黑" pitchFamily="34" charset="-122"/>
                <a:ea typeface="微软雅黑" pitchFamily="34" charset="-122"/>
              </a:rPr>
              <a:t>语文或数学单科最高成绩</a:t>
            </a:r>
            <a:r>
              <a:rPr lang="zh-CN" altLang="zh-CN" sz="1600" b="1" dirty="0" smtClean="0">
                <a:solidFill>
                  <a:schemeClr val="tx1"/>
                </a:solidFill>
                <a:latin typeface="微软雅黑" pitchFamily="34" charset="-122"/>
                <a:ea typeface="微软雅黑" pitchFamily="34" charset="-122"/>
              </a:rPr>
              <a:t>、</a:t>
            </a:r>
            <a:r>
              <a:rPr lang="zh-CN" altLang="zh-CN" sz="1600" b="1" dirty="0" smtClean="0">
                <a:solidFill>
                  <a:srgbClr val="FF0000"/>
                </a:solidFill>
                <a:latin typeface="微软雅黑" pitchFamily="34" charset="-122"/>
                <a:ea typeface="微软雅黑" pitchFamily="34" charset="-122"/>
              </a:rPr>
              <a:t>外语单科成绩</a:t>
            </a:r>
            <a:r>
              <a:rPr lang="zh-CN" altLang="zh-CN" sz="1600" b="1" dirty="0" smtClean="0">
                <a:solidFill>
                  <a:schemeClr val="tx1"/>
                </a:solidFill>
                <a:latin typeface="微软雅黑" pitchFamily="34" charset="-122"/>
                <a:ea typeface="微软雅黑" pitchFamily="34" charset="-122"/>
              </a:rPr>
              <a:t>、</a:t>
            </a:r>
            <a:r>
              <a:rPr lang="zh-CN" altLang="zh-CN" sz="1600" b="1" dirty="0" smtClean="0">
                <a:solidFill>
                  <a:srgbClr val="FF0000"/>
                </a:solidFill>
                <a:latin typeface="微软雅黑" pitchFamily="34" charset="-122"/>
                <a:ea typeface="微软雅黑" pitchFamily="34" charset="-122"/>
              </a:rPr>
              <a:t>首选科目单科成绩</a:t>
            </a:r>
            <a:r>
              <a:rPr lang="zh-CN" altLang="zh-CN" sz="1600" b="1" dirty="0" smtClean="0">
                <a:solidFill>
                  <a:schemeClr val="tx1"/>
                </a:solidFill>
                <a:latin typeface="微软雅黑" pitchFamily="34" charset="-122"/>
                <a:ea typeface="微软雅黑" pitchFamily="34" charset="-122"/>
              </a:rPr>
              <a:t>、</a:t>
            </a:r>
            <a:r>
              <a:rPr lang="zh-CN" altLang="zh-CN" sz="1600" b="1" dirty="0" smtClean="0">
                <a:solidFill>
                  <a:srgbClr val="FF0000"/>
                </a:solidFill>
                <a:latin typeface="微软雅黑" pitchFamily="34" charset="-122"/>
                <a:ea typeface="微软雅黑" pitchFamily="34" charset="-122"/>
              </a:rPr>
              <a:t>再选科目单科最高成绩</a:t>
            </a:r>
            <a:r>
              <a:rPr lang="zh-CN" altLang="zh-CN" sz="1600" b="1" dirty="0" smtClean="0">
                <a:solidFill>
                  <a:schemeClr val="tx1"/>
                </a:solidFill>
                <a:latin typeface="微软雅黑" pitchFamily="34" charset="-122"/>
                <a:ea typeface="微软雅黑" pitchFamily="34" charset="-122"/>
              </a:rPr>
              <a:t>由高到低排序投档；如仍相同，比较考生志愿顺序，顺序在前者优先投档，志愿顺序相同则全部投档。</a:t>
            </a:r>
            <a:endParaRPr lang="ms-MY" altLang="zh-CN" sz="1600" b="1" dirty="0" smtClean="0">
              <a:solidFill>
                <a:schemeClr val="tx1"/>
              </a:solidFill>
              <a:latin typeface="微软雅黑" pitchFamily="34" charset="-122"/>
              <a:ea typeface="微软雅黑" pitchFamily="34" charset="-122"/>
              <a:cs typeface="Open Sans Light" pitchFamily="34" charset="0"/>
            </a:endParaRPr>
          </a:p>
        </p:txBody>
      </p:sp>
      <p:sp>
        <p:nvSpPr>
          <p:cNvPr id="32" name="矩形 31"/>
          <p:cNvSpPr/>
          <p:nvPr/>
        </p:nvSpPr>
        <p:spPr>
          <a:xfrm>
            <a:off x="0" y="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34"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35" name="TextBox 29"/>
            <p:cNvSpPr txBox="1">
              <a:spLocks noChangeArrowheads="1"/>
            </p:cNvSpPr>
            <p:nvPr/>
          </p:nvSpPr>
          <p:spPr bwMode="auto">
            <a:xfrm>
              <a:off x="740247" y="68961"/>
              <a:ext cx="5044546" cy="397895"/>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政策内容</a:t>
              </a:r>
              <a:r>
                <a:rPr lang="en-US" altLang="zh-CN"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6</a:t>
              </a:r>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：同分投档排序规则</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4" name="组合 44"/>
              <p:cNvGrpSpPr/>
              <p:nvPr/>
            </p:nvGrpSpPr>
            <p:grpSpPr bwMode="auto">
              <a:xfrm>
                <a:off x="0" y="0"/>
                <a:ext cx="576187" cy="676543"/>
                <a:chOff x="0" y="0"/>
                <a:chExt cx="576187" cy="676543"/>
              </a:xfrm>
            </p:grpSpPr>
            <p:sp>
              <p:nvSpPr>
                <p:cNvPr id="40"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41"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38" name="图片 45"/>
              <p:cNvPicPr>
                <a:picLocks noChangeAspect="1" noChangeArrowheads="1"/>
              </p:cNvPicPr>
              <p:nvPr/>
            </p:nvPicPr>
            <p:blipFill>
              <a:blip r:embed="rId3" cstate="print"/>
              <a:srcRect/>
              <a:stretch>
                <a:fillRect/>
              </a:stretch>
            </p:blipFill>
            <p:spPr bwMode="auto">
              <a:xfrm flipH="1">
                <a:off x="394503" y="184967"/>
                <a:ext cx="318948" cy="123230"/>
              </a:xfrm>
              <a:prstGeom prst="rect">
                <a:avLst/>
              </a:prstGeom>
              <a:noFill/>
              <a:ln w="9525">
                <a:noFill/>
                <a:miter lim="800000"/>
                <a:headEnd/>
                <a:tailEnd/>
              </a:ln>
            </p:spPr>
          </p:pic>
          <p:pic>
            <p:nvPicPr>
              <p:cNvPr id="39" name="图片 46"/>
              <p:cNvPicPr>
                <a:picLocks noChangeAspect="1" noChangeArrowheads="1"/>
              </p:cNvPicPr>
              <p:nvPr/>
            </p:nvPicPr>
            <p:blipFill>
              <a:blip r:embed="rId3" cstate="print"/>
              <a:srcRect/>
              <a:stretch>
                <a:fillRect/>
              </a:stretch>
            </p:blipFill>
            <p:spPr bwMode="auto">
              <a:xfrm flipH="1">
                <a:off x="394503" y="436995"/>
                <a:ext cx="318948" cy="123230"/>
              </a:xfrm>
              <a:prstGeom prst="rect">
                <a:avLst/>
              </a:prstGeom>
              <a:noFill/>
              <a:ln w="9525">
                <a:noFill/>
                <a:miter lim="800000"/>
                <a:headEnd/>
                <a:tailEnd/>
              </a:ln>
            </p:spPr>
          </p:pic>
        </p:gr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0" y="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34"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35" name="TextBox 29"/>
            <p:cNvSpPr txBox="1">
              <a:spLocks noChangeArrowheads="1"/>
            </p:cNvSpPr>
            <p:nvPr/>
          </p:nvSpPr>
          <p:spPr bwMode="auto">
            <a:xfrm>
              <a:off x="740247" y="68961"/>
              <a:ext cx="5044546" cy="397895"/>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政策内容</a:t>
              </a:r>
              <a:r>
                <a:rPr lang="en-US" altLang="zh-CN"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7</a:t>
              </a:r>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：降分录取</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4" name="组合 44"/>
              <p:cNvGrpSpPr/>
              <p:nvPr/>
            </p:nvGrpSpPr>
            <p:grpSpPr bwMode="auto">
              <a:xfrm>
                <a:off x="0" y="0"/>
                <a:ext cx="576187" cy="676543"/>
                <a:chOff x="0" y="0"/>
                <a:chExt cx="576187" cy="676543"/>
              </a:xfrm>
            </p:grpSpPr>
            <p:sp>
              <p:nvSpPr>
                <p:cNvPr id="40"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41"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38" name="图片 45"/>
              <p:cNvPicPr>
                <a:picLocks noChangeAspect="1" noChangeArrowheads="1"/>
              </p:cNvPicPr>
              <p:nvPr/>
            </p:nvPicPr>
            <p:blipFill>
              <a:blip r:embed="rId4" cstate="print"/>
              <a:srcRect/>
              <a:stretch>
                <a:fillRect/>
              </a:stretch>
            </p:blipFill>
            <p:spPr bwMode="auto">
              <a:xfrm flipH="1">
                <a:off x="394503" y="184967"/>
                <a:ext cx="318948" cy="123230"/>
              </a:xfrm>
              <a:prstGeom prst="rect">
                <a:avLst/>
              </a:prstGeom>
              <a:noFill/>
              <a:ln w="9525">
                <a:noFill/>
                <a:miter lim="800000"/>
                <a:headEnd/>
                <a:tailEnd/>
              </a:ln>
            </p:spPr>
          </p:pic>
          <p:pic>
            <p:nvPicPr>
              <p:cNvPr id="39" name="图片 46"/>
              <p:cNvPicPr>
                <a:picLocks noChangeAspect="1" noChangeArrowheads="1"/>
              </p:cNvPicPr>
              <p:nvPr/>
            </p:nvPicPr>
            <p:blipFill>
              <a:blip r:embed="rId4"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3" name="矩形 12"/>
          <p:cNvSpPr/>
          <p:nvPr/>
        </p:nvSpPr>
        <p:spPr>
          <a:xfrm>
            <a:off x="2982191" y="1633509"/>
            <a:ext cx="5500370" cy="28873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ounded Rectangle 5"/>
          <p:cNvSpPr/>
          <p:nvPr>
            <p:custDataLst>
              <p:tags r:id="rId1"/>
            </p:custDataLst>
          </p:nvPr>
        </p:nvSpPr>
        <p:spPr>
          <a:xfrm>
            <a:off x="806277" y="1796763"/>
            <a:ext cx="1472796" cy="1348220"/>
          </a:xfrm>
          <a:prstGeom prst="ellipse">
            <a:avLst/>
          </a:prstGeom>
          <a:noFill/>
          <a:ln>
            <a:solidFill>
              <a:schemeClr val="bg1">
                <a:lumMod val="7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spc="200" dirty="0" smtClean="0">
                <a:solidFill>
                  <a:schemeClr val="accent2"/>
                </a:solidFill>
                <a:latin typeface="华文琥珀" pitchFamily="2" charset="-122"/>
                <a:ea typeface="华文琥珀" pitchFamily="2" charset="-122"/>
                <a:cs typeface="微软雅黑 Light" panose="020B0502040204020203" charset="-122"/>
              </a:rPr>
              <a:t>20</a:t>
            </a:r>
            <a:r>
              <a:rPr lang="zh-CN" altLang="en-US" sz="2800" spc="200" dirty="0" smtClean="0">
                <a:solidFill>
                  <a:schemeClr val="accent2"/>
                </a:solidFill>
                <a:latin typeface="华文琥珀" pitchFamily="2" charset="-122"/>
                <a:ea typeface="华文琥珀" pitchFamily="2" charset="-122"/>
                <a:cs typeface="微软雅黑 Light" panose="020B0502040204020203" charset="-122"/>
              </a:rPr>
              <a:t>分</a:t>
            </a:r>
          </a:p>
        </p:txBody>
      </p:sp>
      <p:cxnSp>
        <p:nvCxnSpPr>
          <p:cNvPr id="15" name="直接连接符 14"/>
          <p:cNvCxnSpPr/>
          <p:nvPr/>
        </p:nvCxnSpPr>
        <p:spPr>
          <a:xfrm>
            <a:off x="2689456" y="1641764"/>
            <a:ext cx="0" cy="2891790"/>
          </a:xfrm>
          <a:prstGeom prst="line">
            <a:avLst/>
          </a:prstGeom>
          <a:ln w="254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6" name="文本框 9"/>
          <p:cNvSpPr txBox="1"/>
          <p:nvPr/>
        </p:nvSpPr>
        <p:spPr>
          <a:xfrm>
            <a:off x="3074555" y="1861994"/>
            <a:ext cx="5404427" cy="2609817"/>
          </a:xfrm>
          <a:prstGeom prst="rect">
            <a:avLst/>
          </a:prstGeom>
          <a:noFill/>
        </p:spPr>
        <p:txBody>
          <a:bodyPr wrap="square" rtlCol="0">
            <a:spAutoFit/>
          </a:bodyPr>
          <a:lstStyle/>
          <a:p>
            <a:pPr marL="285750" indent="-285750">
              <a:lnSpc>
                <a:spcPts val="2200"/>
              </a:lnSpc>
              <a:buFont typeface="Wingdings" panose="05000000000000000000" charset="0"/>
              <a:buChar char="Ø"/>
            </a:pPr>
            <a:r>
              <a:rPr lang="zh-CN" altLang="en-US" sz="1600" b="1" dirty="0">
                <a:latin typeface="微软雅黑" pitchFamily="34" charset="-122"/>
                <a:ea typeface="微软雅黑" pitchFamily="34" charset="-122"/>
                <a:cs typeface="微软雅黑 Light" panose="020B0502040204020203" charset="-122"/>
              </a:rPr>
              <a:t>将我省现行规定的“农林、航海、地矿等外省本科院校以及在湘高校（含本科院校和高职专科学校）在生源不足时，可在同批次录取控制分数线下20分内按考生志愿从高分到低分投档，由高校择优录取”，将</a:t>
            </a:r>
            <a:r>
              <a:rPr lang="zh-CN" altLang="en-US" sz="1600" b="1" dirty="0">
                <a:solidFill>
                  <a:srgbClr val="FF0000"/>
                </a:solidFill>
                <a:latin typeface="微软雅黑" pitchFamily="34" charset="-122"/>
                <a:ea typeface="微软雅黑" pitchFamily="34" charset="-122"/>
                <a:cs typeface="微软雅黑 Light" panose="020B0502040204020203" charset="-122"/>
              </a:rPr>
              <a:t>降分范围扩大到所有来湘招生院校</a:t>
            </a:r>
            <a:r>
              <a:rPr lang="zh-CN" altLang="en-US" sz="1600" b="1" dirty="0">
                <a:latin typeface="微软雅黑" pitchFamily="34" charset="-122"/>
                <a:ea typeface="微软雅黑" pitchFamily="34" charset="-122"/>
                <a:cs typeface="微软雅黑 Light" panose="020B0502040204020203" charset="-122"/>
              </a:rPr>
              <a:t>，确保征集志愿仍完不成计划的情况下，通过降分录取保证计划不</a:t>
            </a:r>
            <a:r>
              <a:rPr lang="zh-CN" altLang="en-US" sz="1600" b="1" dirty="0" smtClean="0">
                <a:latin typeface="微软雅黑" pitchFamily="34" charset="-122"/>
                <a:ea typeface="微软雅黑" pitchFamily="34" charset="-122"/>
                <a:cs typeface="微软雅黑 Light" panose="020B0502040204020203" charset="-122"/>
              </a:rPr>
              <a:t>浪费。</a:t>
            </a:r>
            <a:endParaRPr lang="zh-CN" altLang="en-US" sz="1600" b="1" dirty="0">
              <a:latin typeface="微软雅黑" pitchFamily="34" charset="-122"/>
              <a:ea typeface="微软雅黑" pitchFamily="34" charset="-122"/>
              <a:cs typeface="微软雅黑 Light" panose="020B0502040204020203" charset="-122"/>
            </a:endParaRPr>
          </a:p>
          <a:p>
            <a:pPr marL="285750" indent="-285750">
              <a:lnSpc>
                <a:spcPts val="2200"/>
              </a:lnSpc>
              <a:buFont typeface="Wingdings" panose="05000000000000000000" charset="0"/>
              <a:buChar char="Ø"/>
            </a:pPr>
            <a:endParaRPr lang="zh-CN" altLang="en-US" sz="1600" b="1" dirty="0">
              <a:latin typeface="微软雅黑" pitchFamily="34" charset="-122"/>
              <a:ea typeface="微软雅黑" pitchFamily="34" charset="-122"/>
              <a:cs typeface="微软雅黑 Light" panose="020B0502040204020203" charset="-122"/>
            </a:endParaRPr>
          </a:p>
          <a:p>
            <a:pPr marL="285750" indent="-285750">
              <a:lnSpc>
                <a:spcPts val="2200"/>
              </a:lnSpc>
              <a:buFont typeface="Wingdings" panose="05000000000000000000" charset="0"/>
              <a:buChar char="Ø"/>
            </a:pPr>
            <a:r>
              <a:rPr lang="zh-CN" altLang="en-US" sz="1600" b="1" dirty="0">
                <a:latin typeface="微软雅黑" pitchFamily="34" charset="-122"/>
                <a:ea typeface="微软雅黑" pitchFamily="34" charset="-122"/>
                <a:cs typeface="微软雅黑 Light" panose="020B0502040204020203" charset="-122"/>
              </a:rPr>
              <a:t>严格执行教育部文件规定，录取期间不再降低艺术类招生文化最低录取控制</a:t>
            </a:r>
            <a:r>
              <a:rPr lang="zh-CN" altLang="en-US" sz="1600" b="1" dirty="0" smtClean="0">
                <a:latin typeface="微软雅黑" pitchFamily="34" charset="-122"/>
                <a:ea typeface="微软雅黑" pitchFamily="34" charset="-122"/>
                <a:cs typeface="微软雅黑 Light" panose="020B0502040204020203" charset="-122"/>
              </a:rPr>
              <a:t>分数线。</a:t>
            </a:r>
            <a:endParaRPr lang="zh-CN" altLang="en-US" sz="1600" b="1" dirty="0">
              <a:latin typeface="微软雅黑" pitchFamily="34" charset="-122"/>
              <a:ea typeface="微软雅黑" pitchFamily="34" charset="-122"/>
              <a:cs typeface="微软雅黑 Light" panose="020B0502040204020203" charset="-122"/>
            </a:endParaRPr>
          </a:p>
        </p:txBody>
      </p:sp>
      <p:sp>
        <p:nvSpPr>
          <p:cNvPr id="17" name="矩形 16"/>
          <p:cNvSpPr/>
          <p:nvPr/>
        </p:nvSpPr>
        <p:spPr>
          <a:xfrm>
            <a:off x="602673" y="3349231"/>
            <a:ext cx="1884218" cy="646331"/>
          </a:xfrm>
          <a:prstGeom prst="rect">
            <a:avLst/>
          </a:prstGeom>
        </p:spPr>
        <p:txBody>
          <a:bodyPr wrap="square">
            <a:spAutoFit/>
          </a:bodyPr>
          <a:lstStyle/>
          <a:p>
            <a:pPr algn="ctr"/>
            <a:r>
              <a:rPr lang="en-AU" altLang="zh-CN" sz="1800" b="1" dirty="0" err="1" smtClean="0">
                <a:latin typeface="微软雅黑" pitchFamily="34" charset="-122"/>
                <a:ea typeface="微软雅黑" pitchFamily="34" charset="-122"/>
                <a:cs typeface="Roboto medium"/>
              </a:rPr>
              <a:t>同批次录取</a:t>
            </a:r>
            <a:endParaRPr lang="en-AU" altLang="zh-CN" sz="1800" b="1" dirty="0" smtClean="0">
              <a:latin typeface="微软雅黑" pitchFamily="34" charset="-122"/>
              <a:ea typeface="微软雅黑" pitchFamily="34" charset="-122"/>
              <a:cs typeface="Roboto medium"/>
            </a:endParaRPr>
          </a:p>
          <a:p>
            <a:pPr algn="ctr"/>
            <a:r>
              <a:rPr lang="en-AU" altLang="zh-CN" sz="1800" b="1" dirty="0" err="1" smtClean="0">
                <a:latin typeface="微软雅黑" pitchFamily="34" charset="-122"/>
                <a:ea typeface="微软雅黑" pitchFamily="34" charset="-122"/>
                <a:cs typeface="Roboto medium"/>
              </a:rPr>
              <a:t>控制分数线下</a:t>
            </a:r>
            <a:endParaRPr lang="en-AU" altLang="zh-CN" sz="1800" b="1" dirty="0">
              <a:latin typeface="微软雅黑" pitchFamily="34" charset="-122"/>
              <a:ea typeface="微软雅黑" pitchFamily="34" charset="-122"/>
              <a:cs typeface="Roboto medium"/>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0" y="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34"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35" name="TextBox 29"/>
            <p:cNvSpPr txBox="1">
              <a:spLocks noChangeArrowheads="1"/>
            </p:cNvSpPr>
            <p:nvPr/>
          </p:nvSpPr>
          <p:spPr bwMode="auto">
            <a:xfrm>
              <a:off x="740247" y="68961"/>
              <a:ext cx="5044546" cy="397895"/>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政策内容</a:t>
              </a:r>
              <a:r>
                <a:rPr lang="en-US" altLang="zh-CN"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8</a:t>
              </a:r>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：取消单科优秀考生录取优惠政策</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4" name="组合 44"/>
              <p:cNvGrpSpPr/>
              <p:nvPr/>
            </p:nvGrpSpPr>
            <p:grpSpPr bwMode="auto">
              <a:xfrm>
                <a:off x="0" y="0"/>
                <a:ext cx="576187" cy="676543"/>
                <a:chOff x="0" y="0"/>
                <a:chExt cx="576187" cy="676543"/>
              </a:xfrm>
            </p:grpSpPr>
            <p:sp>
              <p:nvSpPr>
                <p:cNvPr id="40"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41"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38" name="图片 45"/>
              <p:cNvPicPr>
                <a:picLocks noChangeAspect="1" noChangeArrowheads="1"/>
              </p:cNvPicPr>
              <p:nvPr/>
            </p:nvPicPr>
            <p:blipFill>
              <a:blip r:embed="rId3" cstate="print"/>
              <a:srcRect/>
              <a:stretch>
                <a:fillRect/>
              </a:stretch>
            </p:blipFill>
            <p:spPr bwMode="auto">
              <a:xfrm flipH="1">
                <a:off x="394503" y="184967"/>
                <a:ext cx="318948" cy="123230"/>
              </a:xfrm>
              <a:prstGeom prst="rect">
                <a:avLst/>
              </a:prstGeom>
              <a:noFill/>
              <a:ln w="9525">
                <a:noFill/>
                <a:miter lim="800000"/>
                <a:headEnd/>
                <a:tailEnd/>
              </a:ln>
            </p:spPr>
          </p:pic>
          <p:pic>
            <p:nvPicPr>
              <p:cNvPr id="39" name="图片 46"/>
              <p:cNvPicPr>
                <a:picLocks noChangeAspect="1" noChangeArrowheads="1"/>
              </p:cNvPicPr>
              <p:nvPr/>
            </p:nvPicPr>
            <p:blipFill>
              <a:blip r:embed="rId3"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8" name="Rectangle 18"/>
          <p:cNvSpPr/>
          <p:nvPr/>
        </p:nvSpPr>
        <p:spPr>
          <a:xfrm>
            <a:off x="3273482" y="1889529"/>
            <a:ext cx="5358790" cy="1699260"/>
          </a:xfrm>
          <a:prstGeom prst="rect">
            <a:avLst/>
          </a:prstGeom>
          <a:solidFill>
            <a:schemeClr val="bg2"/>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indent="0" algn="l">
              <a:lnSpc>
                <a:spcPts val="2400"/>
              </a:lnSpc>
              <a:buFont typeface="Wingdings" panose="05000000000000000000" pitchFamily="2" charset="2"/>
              <a:buNone/>
            </a:pPr>
            <a:r>
              <a:rPr lang="en-US" sz="1800" b="1" dirty="0" smtClean="0">
                <a:solidFill>
                  <a:schemeClr val="tx1"/>
                </a:solidFill>
                <a:latin typeface="微软雅黑" pitchFamily="34" charset="-122"/>
                <a:ea typeface="微软雅黑" pitchFamily="34" charset="-122"/>
                <a:cs typeface="微软雅黑 Light" panose="020B0502040204020203" charset="-122"/>
              </a:rPr>
              <a:t>我省给予单科优秀考生录取优惠政策，一本线上考生，可专设志愿提前投档一次，其他批次线上考生可提高一个批次按专设志愿提前投档一次，录取与否由高校决定。</a:t>
            </a:r>
            <a:r>
              <a:rPr lang="en-US" sz="1800" b="1" dirty="0" smtClean="0">
                <a:solidFill>
                  <a:srgbClr val="FF0000"/>
                </a:solidFill>
                <a:latin typeface="微软雅黑" pitchFamily="34" charset="-122"/>
                <a:ea typeface="微软雅黑" pitchFamily="34" charset="-122"/>
                <a:cs typeface="微软雅黑 Light" panose="020B0502040204020203" charset="-122"/>
              </a:rPr>
              <a:t>2021年起，这一优惠政策予以取消</a:t>
            </a:r>
            <a:r>
              <a:rPr lang="zh-CN" altLang="en-US" sz="1800" b="1" dirty="0" smtClean="0">
                <a:solidFill>
                  <a:srgbClr val="FF0000"/>
                </a:solidFill>
                <a:latin typeface="微软雅黑" pitchFamily="34" charset="-122"/>
                <a:ea typeface="微软雅黑" pitchFamily="34" charset="-122"/>
                <a:cs typeface="微软雅黑 Light" panose="020B0502040204020203" charset="-122"/>
              </a:rPr>
              <a:t>。</a:t>
            </a:r>
            <a:endParaRPr lang="en-US" sz="1800" b="1" dirty="0" smtClean="0">
              <a:solidFill>
                <a:srgbClr val="FF0000"/>
              </a:solidFill>
              <a:latin typeface="微软雅黑" pitchFamily="34" charset="-122"/>
              <a:ea typeface="微软雅黑" pitchFamily="34" charset="-122"/>
              <a:cs typeface="微软雅黑 Light" panose="020B0502040204020203" charset="-122"/>
            </a:endParaRPr>
          </a:p>
        </p:txBody>
      </p:sp>
      <p:sp>
        <p:nvSpPr>
          <p:cNvPr id="19" name="矩形 18"/>
          <p:cNvSpPr/>
          <p:nvPr/>
        </p:nvSpPr>
        <p:spPr>
          <a:xfrm>
            <a:off x="555956" y="2042197"/>
            <a:ext cx="1697355" cy="791499"/>
          </a:xfrm>
          <a:prstGeom prst="rect">
            <a:avLst/>
          </a:prstGeom>
        </p:spPr>
        <p:txBody>
          <a:bodyPr wrap="square">
            <a:spAutoFit/>
          </a:bodyPr>
          <a:lstStyle/>
          <a:p>
            <a:pPr indent="0" algn="dist">
              <a:lnSpc>
                <a:spcPct val="125000"/>
              </a:lnSpc>
              <a:buFont typeface="Wingdings" panose="05000000000000000000" pitchFamily="2" charset="2"/>
              <a:buNone/>
            </a:pPr>
            <a:r>
              <a:rPr lang="en-US" sz="4000" dirty="0">
                <a:solidFill>
                  <a:srgbClr val="FF0000"/>
                </a:solidFill>
                <a:latin typeface="微软雅黑" panose="020B0503020204020204" charset="-122"/>
                <a:ea typeface="微软雅黑" panose="020B0503020204020204" charset="-122"/>
              </a:rPr>
              <a:t>2021</a:t>
            </a:r>
            <a:r>
              <a:rPr lang="zh-CN" altLang="en-US" b="1" dirty="0">
                <a:solidFill>
                  <a:srgbClr val="FF0000"/>
                </a:solidFill>
                <a:latin typeface="微软雅黑" panose="020B0503020204020204" charset="-122"/>
                <a:ea typeface="微软雅黑" panose="020B0503020204020204" charset="-122"/>
              </a:rPr>
              <a:t>起</a:t>
            </a:r>
          </a:p>
        </p:txBody>
      </p:sp>
      <p:sp>
        <p:nvSpPr>
          <p:cNvPr id="20" name="文本框 2"/>
          <p:cNvSpPr txBox="1"/>
          <p:nvPr/>
        </p:nvSpPr>
        <p:spPr>
          <a:xfrm>
            <a:off x="601460" y="2836718"/>
            <a:ext cx="1708785" cy="491490"/>
          </a:xfrm>
          <a:prstGeom prst="rect">
            <a:avLst/>
          </a:prstGeom>
          <a:noFill/>
        </p:spPr>
        <p:txBody>
          <a:bodyPr wrap="square" rtlCol="0">
            <a:spAutoFit/>
          </a:bodyPr>
          <a:lstStyle/>
          <a:p>
            <a:pPr algn="dist"/>
            <a:r>
              <a:rPr lang="zh-CN" altLang="en-US" sz="2600" b="1" dirty="0">
                <a:solidFill>
                  <a:srgbClr val="FF0000"/>
                </a:solidFill>
                <a:latin typeface="微软雅黑 Light" panose="020B0502040204020203" charset="-122"/>
                <a:ea typeface="微软雅黑 Light" panose="020B0502040204020203" charset="-122"/>
              </a:rPr>
              <a:t>予以取消</a:t>
            </a:r>
          </a:p>
        </p:txBody>
      </p:sp>
      <p:sp>
        <p:nvSpPr>
          <p:cNvPr id="21" name="Rectangle 44"/>
          <p:cNvSpPr/>
          <p:nvPr/>
        </p:nvSpPr>
        <p:spPr>
          <a:xfrm>
            <a:off x="2473035" y="1889529"/>
            <a:ext cx="741219" cy="1699895"/>
          </a:xfrm>
          <a:prstGeom prst="rect">
            <a:avLst/>
          </a:prstGeom>
          <a:solidFill>
            <a:srgbClr val="5AAAE4"/>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2" name="文本框 2"/>
          <p:cNvSpPr txBox="1"/>
          <p:nvPr/>
        </p:nvSpPr>
        <p:spPr>
          <a:xfrm>
            <a:off x="2513389" y="2019301"/>
            <a:ext cx="680084" cy="1477328"/>
          </a:xfrm>
          <a:prstGeom prst="rect">
            <a:avLst/>
          </a:prstGeom>
          <a:noFill/>
        </p:spPr>
        <p:txBody>
          <a:bodyPr wrap="square" rtlCol="0">
            <a:spAutoFit/>
          </a:bodyPr>
          <a:lstStyle/>
          <a:p>
            <a:pPr algn="dist"/>
            <a:r>
              <a:rPr lang="zh-CN" altLang="en-US" sz="1800" b="1" dirty="0" smtClean="0">
                <a:latin typeface="微软雅黑" pitchFamily="34" charset="-122"/>
                <a:ea typeface="微软雅黑" pitchFamily="34" charset="-122"/>
              </a:rPr>
              <a:t>单科优秀考生优惠政策</a:t>
            </a:r>
            <a:endParaRPr lang="zh-CN" altLang="en-US" sz="1800" b="1" dirty="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0" y="0"/>
            <a:ext cx="9144000" cy="906364"/>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250" b="1" dirty="0"/>
          </a:p>
        </p:txBody>
      </p:sp>
      <p:grpSp>
        <p:nvGrpSpPr>
          <p:cNvPr id="2" name="组合 43"/>
          <p:cNvGrpSpPr/>
          <p:nvPr/>
        </p:nvGrpSpPr>
        <p:grpSpPr bwMode="auto">
          <a:xfrm>
            <a:off x="143511" y="237446"/>
            <a:ext cx="6978824" cy="456083"/>
            <a:chOff x="0" y="1"/>
            <a:chExt cx="5905369" cy="542184"/>
          </a:xfrm>
        </p:grpSpPr>
        <p:sp>
          <p:nvSpPr>
            <p:cNvPr id="7"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sz="1013">
                <a:solidFill>
                  <a:srgbClr val="FFFFFF"/>
                </a:solidFill>
              </a:endParaRPr>
            </a:p>
          </p:txBody>
        </p:sp>
        <p:sp>
          <p:nvSpPr>
            <p:cNvPr id="8" name="TextBox 29"/>
            <p:cNvSpPr txBox="1">
              <a:spLocks noChangeArrowheads="1"/>
            </p:cNvSpPr>
            <p:nvPr/>
          </p:nvSpPr>
          <p:spPr bwMode="auto">
            <a:xfrm>
              <a:off x="740247" y="68961"/>
              <a:ext cx="5044546" cy="425335"/>
            </a:xfrm>
            <a:prstGeom prst="rect">
              <a:avLst/>
            </a:prstGeom>
            <a:noFill/>
            <a:ln w="9525">
              <a:noFill/>
              <a:miter lim="800000"/>
              <a:headEnd/>
              <a:tailEnd/>
            </a:ln>
          </p:spPr>
          <p:txBody>
            <a:bodyPr wrap="square">
              <a:spAutoFit/>
            </a:bodyPr>
            <a:lstStyle/>
            <a:p>
              <a:r>
                <a:rPr lang="zh-CN" altLang="en-US" sz="1725"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改革</a:t>
              </a:r>
              <a:r>
                <a:rPr lang="zh-CN" altLang="en-US" sz="1725"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背景</a:t>
              </a:r>
              <a:endParaRPr lang="zh-CN" altLang="en-US" sz="1725"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5" name="组合 44"/>
              <p:cNvGrpSpPr/>
              <p:nvPr/>
            </p:nvGrpSpPr>
            <p:grpSpPr bwMode="auto">
              <a:xfrm>
                <a:off x="0" y="0"/>
                <a:ext cx="576187" cy="676543"/>
                <a:chOff x="0" y="0"/>
                <a:chExt cx="576187" cy="676543"/>
              </a:xfrm>
            </p:grpSpPr>
            <p:sp>
              <p:nvSpPr>
                <p:cNvPr id="13"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sz="1013">
                    <a:solidFill>
                      <a:srgbClr val="FFFFFF"/>
                    </a:solidFill>
                  </a:endParaRPr>
                </a:p>
              </p:txBody>
            </p:sp>
            <p:sp>
              <p:nvSpPr>
                <p:cNvPr id="14"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sz="1013"/>
                </a:p>
              </p:txBody>
            </p:sp>
          </p:grpSp>
          <p:pic>
            <p:nvPicPr>
              <p:cNvPr id="11" name="图片 45"/>
              <p:cNvPicPr>
                <a:picLocks noChangeAspect="1" noChangeArrowheads="1"/>
              </p:cNvPicPr>
              <p:nvPr/>
            </p:nvPicPr>
            <p:blipFill>
              <a:blip r:embed="rId2" cstate="print"/>
              <a:srcRect/>
              <a:stretch>
                <a:fillRect/>
              </a:stretch>
            </p:blipFill>
            <p:spPr bwMode="auto">
              <a:xfrm flipH="1">
                <a:off x="394503" y="184967"/>
                <a:ext cx="318948" cy="123230"/>
              </a:xfrm>
              <a:prstGeom prst="rect">
                <a:avLst/>
              </a:prstGeom>
              <a:noFill/>
              <a:ln w="9525">
                <a:noFill/>
                <a:miter lim="800000"/>
                <a:headEnd/>
                <a:tailEnd/>
              </a:ln>
            </p:spPr>
          </p:pic>
          <p:pic>
            <p:nvPicPr>
              <p:cNvPr id="12" name="图片 46"/>
              <p:cNvPicPr>
                <a:picLocks noChangeAspect="1" noChangeArrowheads="1"/>
              </p:cNvPicPr>
              <p:nvPr/>
            </p:nvPicPr>
            <p:blipFill>
              <a:blip r:embed="rId2"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5" name="AutoShape 12"/>
          <p:cNvSpPr>
            <a:spLocks noChangeArrowheads="1"/>
          </p:cNvSpPr>
          <p:nvPr/>
        </p:nvSpPr>
        <p:spPr bwMode="gray">
          <a:xfrm>
            <a:off x="3128554" y="1435614"/>
            <a:ext cx="5701894" cy="2831590"/>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nSpc>
                <a:spcPts val="2800"/>
              </a:lnSpc>
              <a:buFont typeface="Wingdings" panose="05000000000000000000" pitchFamily="2" charset="2"/>
              <a:buChar char="u"/>
            </a:pPr>
            <a:r>
              <a:rPr lang="zh-CN" altLang="zh-CN" sz="1600" b="1" dirty="0">
                <a:latin typeface="微软雅黑" panose="020B0503020204020204" pitchFamily="34" charset="-122"/>
                <a:ea typeface="微软雅黑" panose="020B0503020204020204" pitchFamily="34" charset="-122"/>
              </a:rPr>
              <a:t>党的十八届三中全会通过的《中共中央关于全面深化改革若干重大问题的决定》</a:t>
            </a:r>
            <a:r>
              <a:rPr lang="zh-CN" altLang="zh-CN" sz="1600" b="1" dirty="0" smtClean="0">
                <a:latin typeface="微软雅黑" panose="020B0503020204020204" pitchFamily="34" charset="-122"/>
                <a:ea typeface="微软雅黑" panose="020B0503020204020204" pitchFamily="34" charset="-122"/>
              </a:rPr>
              <a:t>提出</a:t>
            </a:r>
            <a:r>
              <a:rPr lang="zh-CN" altLang="en-US" sz="1600" b="1" dirty="0" smtClean="0">
                <a:latin typeface="微软雅黑" panose="020B0503020204020204" pitchFamily="34" charset="-122"/>
                <a:ea typeface="微软雅黑" panose="020B0503020204020204" pitchFamily="34" charset="-122"/>
              </a:rPr>
              <a:t>，推进</a:t>
            </a:r>
            <a:r>
              <a:rPr lang="zh-CN" altLang="en-US" sz="1600" b="1" dirty="0">
                <a:latin typeface="微软雅黑" panose="020B0503020204020204" pitchFamily="34" charset="-122"/>
                <a:ea typeface="微软雅黑" panose="020B0503020204020204" pitchFamily="34" charset="-122"/>
              </a:rPr>
              <a:t>考试招生制度改革，探索招生和考试相对分离、学生考试多次选择、学校依法自主招生、专业机构组织实施、政府宏观管理、社会参与监督的运行机制，从根本上解决一考定终身的弊端</a:t>
            </a:r>
            <a:r>
              <a:rPr lang="en-US" altLang="zh-CN" sz="1600" dirty="0"/>
              <a:t>……</a:t>
            </a:r>
            <a:r>
              <a:rPr lang="zh-CN" altLang="en-US" sz="1600" b="1" dirty="0">
                <a:latin typeface="微软雅黑" panose="020B0503020204020204" pitchFamily="34" charset="-122"/>
                <a:ea typeface="微软雅黑" panose="020B0503020204020204" pitchFamily="34" charset="-122"/>
              </a:rPr>
              <a:t>推行</a:t>
            </a:r>
            <a:r>
              <a:rPr lang="zh-CN" altLang="en-US" sz="1600" b="1" dirty="0">
                <a:solidFill>
                  <a:srgbClr val="FF0000"/>
                </a:solidFill>
                <a:latin typeface="微软雅黑" panose="020B0503020204020204" pitchFamily="34" charset="-122"/>
                <a:ea typeface="微软雅黑" panose="020B0503020204020204" pitchFamily="34" charset="-122"/>
              </a:rPr>
              <a:t>初高中学业水平考试</a:t>
            </a:r>
            <a:r>
              <a:rPr lang="zh-CN" altLang="en-US" sz="1600" b="1" dirty="0">
                <a:latin typeface="微软雅黑" panose="020B0503020204020204" pitchFamily="34" charset="-122"/>
                <a:ea typeface="微软雅黑" panose="020B0503020204020204" pitchFamily="34" charset="-122"/>
              </a:rPr>
              <a:t>和</a:t>
            </a:r>
            <a:r>
              <a:rPr lang="zh-CN" altLang="en-US" sz="1600" b="1" dirty="0">
                <a:solidFill>
                  <a:srgbClr val="FF0000"/>
                </a:solidFill>
                <a:latin typeface="微软雅黑" panose="020B0503020204020204" pitchFamily="34" charset="-122"/>
                <a:ea typeface="微软雅黑" panose="020B0503020204020204" pitchFamily="34" charset="-122"/>
              </a:rPr>
              <a:t>综合素质评价</a:t>
            </a:r>
            <a:r>
              <a:rPr lang="zh-CN" altLang="en-US" sz="1600" b="1" dirty="0">
                <a:latin typeface="微软雅黑" panose="020B0503020204020204" pitchFamily="34" charset="-122"/>
                <a:ea typeface="微软雅黑" panose="020B0503020204020204" pitchFamily="34" charset="-122"/>
              </a:rPr>
              <a:t>。加快推进职业院校分类招考或注册入学。</a:t>
            </a:r>
            <a:r>
              <a:rPr lang="zh-CN" altLang="en-US" sz="1600" b="1" dirty="0">
                <a:solidFill>
                  <a:srgbClr val="FF0000"/>
                </a:solidFill>
                <a:latin typeface="微软雅黑" panose="020B0503020204020204" pitchFamily="34" charset="-122"/>
                <a:ea typeface="微软雅黑" panose="020B0503020204020204" pitchFamily="34" charset="-122"/>
              </a:rPr>
              <a:t>逐步推行普通高校基于统一高考和高中学业水平考试成绩的综合评价多元录取机制</a:t>
            </a:r>
            <a:r>
              <a:rPr lang="zh-CN" altLang="en-US" sz="1600" b="1" dirty="0" smtClean="0">
                <a:latin typeface="微软雅黑" panose="020B0503020204020204" pitchFamily="34" charset="-122"/>
                <a:ea typeface="微软雅黑" panose="020B0503020204020204" pitchFamily="34" charset="-122"/>
              </a:rPr>
              <a:t>。</a:t>
            </a:r>
            <a:endParaRPr lang="zh-CN" altLang="en-US" sz="1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901" y="1536274"/>
            <a:ext cx="1854927" cy="25849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753011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7"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8" name="TextBox 29"/>
            <p:cNvSpPr txBox="1">
              <a:spLocks noChangeArrowheads="1"/>
            </p:cNvSpPr>
            <p:nvPr/>
          </p:nvSpPr>
          <p:spPr bwMode="auto">
            <a:xfrm>
              <a:off x="740247" y="68961"/>
              <a:ext cx="5044546" cy="399562"/>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保障措施</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5" name="组合 44"/>
              <p:cNvGrpSpPr/>
              <p:nvPr/>
            </p:nvGrpSpPr>
            <p:grpSpPr bwMode="auto">
              <a:xfrm>
                <a:off x="0" y="0"/>
                <a:ext cx="576187" cy="676543"/>
                <a:chOff x="0" y="0"/>
                <a:chExt cx="576187" cy="676543"/>
              </a:xfrm>
            </p:grpSpPr>
            <p:sp>
              <p:nvSpPr>
                <p:cNvPr id="13"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14"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11" name="图片 45"/>
              <p:cNvPicPr>
                <a:picLocks noChangeAspect="1" noChangeArrowheads="1"/>
              </p:cNvPicPr>
              <p:nvPr/>
            </p:nvPicPr>
            <p:blipFill>
              <a:blip r:embed="rId2" cstate="print"/>
              <a:srcRect/>
              <a:stretch>
                <a:fillRect/>
              </a:stretch>
            </p:blipFill>
            <p:spPr bwMode="auto">
              <a:xfrm flipH="1">
                <a:off x="394503" y="184967"/>
                <a:ext cx="318948" cy="123230"/>
              </a:xfrm>
              <a:prstGeom prst="rect">
                <a:avLst/>
              </a:prstGeom>
              <a:noFill/>
              <a:ln w="9525">
                <a:noFill/>
                <a:miter lim="800000"/>
                <a:headEnd/>
                <a:tailEnd/>
              </a:ln>
            </p:spPr>
          </p:pic>
          <p:pic>
            <p:nvPicPr>
              <p:cNvPr id="12" name="图片 46"/>
              <p:cNvPicPr>
                <a:picLocks noChangeAspect="1" noChangeArrowheads="1"/>
              </p:cNvPicPr>
              <p:nvPr/>
            </p:nvPicPr>
            <p:blipFill>
              <a:blip r:embed="rId2"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5" name="AutoShape 12"/>
          <p:cNvSpPr>
            <a:spLocks noChangeArrowheads="1"/>
          </p:cNvSpPr>
          <p:nvPr/>
        </p:nvSpPr>
        <p:spPr bwMode="gray">
          <a:xfrm>
            <a:off x="570763" y="1359017"/>
            <a:ext cx="8021053" cy="3415368"/>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marL="342900" indent="-342900">
              <a:lnSpc>
                <a:spcPct val="150000"/>
              </a:lnSpc>
            </a:pPr>
            <a:r>
              <a:rPr lang="zh-TW" altLang="zh-CN" sz="2000" b="1" dirty="0" smtClean="0">
                <a:latin typeface="微软雅黑" panose="020B0503020204020204" pitchFamily="34" charset="-122"/>
                <a:ea typeface="微软雅黑" panose="020B0503020204020204" pitchFamily="34" charset="-122"/>
              </a:rPr>
              <a:t>习近平总书记在全国教育大会上</a:t>
            </a:r>
            <a:r>
              <a:rPr lang="zh-CN" altLang="en-US" sz="2000" b="1" dirty="0" smtClean="0">
                <a:latin typeface="微软雅黑" panose="020B0503020204020204" pitchFamily="34" charset="-122"/>
                <a:ea typeface="微软雅黑" panose="020B0503020204020204" pitchFamily="34" charset="-122"/>
              </a:rPr>
              <a:t>强调要“</a:t>
            </a:r>
            <a:r>
              <a:rPr lang="zh-TW" altLang="zh-CN" sz="2000" b="1" dirty="0" smtClean="0">
                <a:latin typeface="微软雅黑" panose="020B0503020204020204" pitchFamily="34" charset="-122"/>
                <a:ea typeface="微软雅黑" panose="020B0503020204020204" pitchFamily="34" charset="-122"/>
              </a:rPr>
              <a:t>加大统筹协调力度，确保这</a:t>
            </a:r>
            <a:endParaRPr lang="en-US" altLang="zh-TW" sz="2000" b="1" dirty="0" smtClean="0">
              <a:latin typeface="微软雅黑" panose="020B0503020204020204" pitchFamily="34" charset="-122"/>
              <a:ea typeface="微软雅黑" panose="020B0503020204020204" pitchFamily="34" charset="-122"/>
            </a:endParaRPr>
          </a:p>
          <a:p>
            <a:pPr marL="342900" indent="-342900">
              <a:lnSpc>
                <a:spcPct val="150000"/>
              </a:lnSpc>
            </a:pPr>
            <a:r>
              <a:rPr lang="zh-TW" altLang="zh-CN" sz="2000" b="1" dirty="0" smtClean="0">
                <a:latin typeface="微软雅黑" panose="020B0503020204020204" pitchFamily="34" charset="-122"/>
                <a:ea typeface="微软雅黑" panose="020B0503020204020204" pitchFamily="34" charset="-122"/>
              </a:rPr>
              <a:t>项备受关注的高风险改革平稳落地</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342900" indent="-342900">
              <a:lnSpc>
                <a:spcPct val="150000"/>
              </a:lnSpc>
              <a:buFont typeface="Wingdings" pitchFamily="2" charset="2"/>
              <a:buChar char="Ø"/>
            </a:pPr>
            <a:r>
              <a:rPr lang="zh-CN" altLang="en-US" sz="1800" b="1" dirty="0" smtClean="0">
                <a:solidFill>
                  <a:srgbClr val="FF0000"/>
                </a:solidFill>
                <a:latin typeface="微软雅黑" panose="020B0503020204020204" pitchFamily="34" charset="-122"/>
                <a:ea typeface="微软雅黑" panose="020B0503020204020204" pitchFamily="34" charset="-122"/>
                <a:sym typeface="+mn-ea"/>
              </a:rPr>
              <a:t>加强</a:t>
            </a:r>
            <a:r>
              <a:rPr lang="zh-CN" altLang="en-US" sz="1800" b="1" dirty="0">
                <a:solidFill>
                  <a:srgbClr val="FF0000"/>
                </a:solidFill>
                <a:latin typeface="微软雅黑" panose="020B0503020204020204" pitchFamily="34" charset="-122"/>
                <a:ea typeface="微软雅黑" panose="020B0503020204020204" pitchFamily="34" charset="-122"/>
                <a:sym typeface="+mn-ea"/>
              </a:rPr>
              <a:t>组织</a:t>
            </a:r>
            <a:r>
              <a:rPr lang="zh-CN" altLang="en-US" sz="1800" b="1" dirty="0" smtClean="0">
                <a:solidFill>
                  <a:srgbClr val="FF0000"/>
                </a:solidFill>
                <a:latin typeface="微软雅黑" panose="020B0503020204020204" pitchFamily="34" charset="-122"/>
                <a:ea typeface="微软雅黑" panose="020B0503020204020204" pitchFamily="34" charset="-122"/>
                <a:sym typeface="+mn-ea"/>
              </a:rPr>
              <a:t>领导，</a:t>
            </a:r>
            <a:r>
              <a:rPr lang="zh-CN" altLang="en-US" sz="1400" b="1" dirty="0" smtClean="0">
                <a:latin typeface="微软雅黑" panose="020B0503020204020204" pitchFamily="34" charset="-122"/>
                <a:ea typeface="微软雅黑" panose="020B0503020204020204" pitchFamily="34" charset="-122"/>
                <a:sym typeface="+mn-ea"/>
              </a:rPr>
              <a:t>完善统筹协调机制，强化属地管理责任，落实党委政府主体责任；</a:t>
            </a:r>
            <a:endParaRPr lang="en-US" altLang="zh-CN" sz="1400" b="1" dirty="0" smtClean="0">
              <a:latin typeface="微软雅黑" panose="020B0503020204020204" pitchFamily="34" charset="-122"/>
              <a:ea typeface="微软雅黑" panose="020B0503020204020204" pitchFamily="34" charset="-122"/>
              <a:sym typeface="+mn-ea"/>
            </a:endParaRPr>
          </a:p>
          <a:p>
            <a:pPr marL="342900" indent="-342900">
              <a:lnSpc>
                <a:spcPct val="150000"/>
              </a:lnSpc>
              <a:buFont typeface="Wingdings" pitchFamily="2" charset="2"/>
              <a:buChar char="Ø"/>
            </a:pPr>
            <a:r>
              <a:rPr lang="zh-CN" altLang="en-US" sz="1800" b="1" dirty="0" smtClean="0">
                <a:solidFill>
                  <a:srgbClr val="FF0000"/>
                </a:solidFill>
                <a:latin typeface="微软雅黑" panose="020B0503020204020204" pitchFamily="34" charset="-122"/>
                <a:ea typeface="微软雅黑" panose="020B0503020204020204" pitchFamily="34" charset="-122"/>
                <a:sym typeface="+mn-ea"/>
              </a:rPr>
              <a:t>加强</a:t>
            </a:r>
            <a:r>
              <a:rPr lang="zh-CN" altLang="en-US" sz="1800" b="1" dirty="0">
                <a:solidFill>
                  <a:srgbClr val="FF0000"/>
                </a:solidFill>
                <a:latin typeface="微软雅黑" panose="020B0503020204020204" pitchFamily="34" charset="-122"/>
                <a:ea typeface="微软雅黑" panose="020B0503020204020204" pitchFamily="34" charset="-122"/>
                <a:sym typeface="+mn-ea"/>
              </a:rPr>
              <a:t>条件</a:t>
            </a:r>
            <a:r>
              <a:rPr lang="zh-CN" altLang="en-US" sz="1800" b="1" dirty="0" smtClean="0">
                <a:solidFill>
                  <a:srgbClr val="FF0000"/>
                </a:solidFill>
                <a:latin typeface="微软雅黑" panose="020B0503020204020204" pitchFamily="34" charset="-122"/>
                <a:ea typeface="微软雅黑" panose="020B0503020204020204" pitchFamily="34" charset="-122"/>
                <a:sym typeface="+mn-ea"/>
              </a:rPr>
              <a:t>保障，</a:t>
            </a:r>
            <a:r>
              <a:rPr lang="zh-CN" altLang="en-US" sz="1400" b="1" dirty="0" smtClean="0">
                <a:latin typeface="微软雅黑" panose="020B0503020204020204" pitchFamily="34" charset="-122"/>
                <a:ea typeface="微软雅黑" panose="020B0503020204020204" pitchFamily="34" charset="-122"/>
                <a:sym typeface="+mn-ea"/>
              </a:rPr>
              <a:t>加强招生考试机构队伍等</a:t>
            </a:r>
            <a:r>
              <a:rPr lang="zh-CN" altLang="zh-CN" sz="1400" b="1" dirty="0" smtClean="0">
                <a:latin typeface="微软雅黑" panose="020B0503020204020204" pitchFamily="34" charset="-122"/>
                <a:ea typeface="微软雅黑" panose="020B0503020204020204" pitchFamily="34" charset="-122"/>
                <a:sym typeface="+mn-ea"/>
              </a:rPr>
              <a:t>基础设施及</a:t>
            </a:r>
            <a:r>
              <a:rPr lang="zh-CN" altLang="en-US" sz="1400" b="1" dirty="0" smtClean="0">
                <a:latin typeface="微软雅黑" panose="020B0503020204020204" pitchFamily="34" charset="-122"/>
                <a:ea typeface="微软雅黑" panose="020B0503020204020204" pitchFamily="34" charset="-122"/>
                <a:sym typeface="+mn-ea"/>
              </a:rPr>
              <a:t>考试</a:t>
            </a:r>
            <a:r>
              <a:rPr lang="zh-CN" altLang="zh-CN" sz="1400" b="1" dirty="0" smtClean="0">
                <a:latin typeface="微软雅黑" panose="020B0503020204020204" pitchFamily="34" charset="-122"/>
                <a:ea typeface="微软雅黑" panose="020B0503020204020204" pitchFamily="34" charset="-122"/>
                <a:sym typeface="+mn-ea"/>
              </a:rPr>
              <a:t>能力建设。</a:t>
            </a:r>
            <a:endParaRPr lang="en-US" altLang="zh-CN" sz="1400" b="1" dirty="0" smtClean="0">
              <a:latin typeface="微软雅黑" panose="020B0503020204020204" pitchFamily="34" charset="-122"/>
              <a:ea typeface="微软雅黑" panose="020B0503020204020204" pitchFamily="34" charset="-122"/>
              <a:sym typeface="+mn-ea"/>
            </a:endParaRPr>
          </a:p>
          <a:p>
            <a:pPr marL="342900" indent="-342900">
              <a:lnSpc>
                <a:spcPct val="150000"/>
              </a:lnSpc>
              <a:buFont typeface="Wingdings" pitchFamily="2" charset="2"/>
              <a:buChar char="Ø"/>
            </a:pPr>
            <a:r>
              <a:rPr lang="zh-CN" altLang="en-US" sz="1800" b="1" dirty="0" smtClean="0">
                <a:solidFill>
                  <a:srgbClr val="FF0000"/>
                </a:solidFill>
                <a:latin typeface="微软雅黑" panose="020B0503020204020204" pitchFamily="34" charset="-122"/>
                <a:ea typeface="微软雅黑" panose="020B0503020204020204" pitchFamily="34" charset="-122"/>
                <a:sym typeface="+mn-ea"/>
              </a:rPr>
              <a:t>做好宣传培训和志愿指导服务，</a:t>
            </a:r>
            <a:r>
              <a:rPr lang="zh-CN" altLang="zh-CN" sz="1400" b="1" dirty="0" smtClean="0">
                <a:latin typeface="微软雅黑" panose="020B0503020204020204" pitchFamily="34" charset="-122"/>
                <a:ea typeface="微软雅黑" panose="020B0503020204020204" pitchFamily="34" charset="-122"/>
                <a:sym typeface="+mn-ea"/>
              </a:rPr>
              <a:t>广泛做好政策解读，特别要加强对学生的志愿指导，确保广大教师、学生和家长正确完整理解考试招生政策</a:t>
            </a:r>
            <a:r>
              <a:rPr lang="zh-CN" altLang="en-US" sz="1400" b="1" dirty="0" smtClean="0">
                <a:latin typeface="微软雅黑" panose="020B0503020204020204" pitchFamily="34" charset="-122"/>
                <a:ea typeface="微软雅黑" panose="020B0503020204020204" pitchFamily="34" charset="-122"/>
                <a:sym typeface="+mn-ea"/>
              </a:rPr>
              <a:t>。</a:t>
            </a:r>
            <a:endParaRPr lang="en-US" altLang="zh-CN" sz="1400" b="1" dirty="0" smtClean="0">
              <a:latin typeface="微软雅黑" panose="020B0503020204020204" pitchFamily="34" charset="-122"/>
              <a:ea typeface="微软雅黑" panose="020B0503020204020204" pitchFamily="34" charset="-122"/>
              <a:sym typeface="+mn-ea"/>
            </a:endParaRPr>
          </a:p>
          <a:p>
            <a:pPr marL="342900" indent="-342900">
              <a:lnSpc>
                <a:spcPct val="150000"/>
              </a:lnSpc>
              <a:buFont typeface="Wingdings" pitchFamily="2" charset="2"/>
              <a:buChar char="Ø"/>
            </a:pPr>
            <a:r>
              <a:rPr lang="zh-CN" altLang="en-US" sz="1800" b="1" dirty="0" smtClean="0">
                <a:solidFill>
                  <a:srgbClr val="FF0000"/>
                </a:solidFill>
                <a:latin typeface="微软雅黑" panose="020B0503020204020204" pitchFamily="34" charset="-122"/>
                <a:ea typeface="微软雅黑" panose="020B0503020204020204" pitchFamily="34" charset="-122"/>
                <a:sym typeface="+mn-ea"/>
              </a:rPr>
              <a:t>开展模拟演练，</a:t>
            </a:r>
            <a:r>
              <a:rPr lang="zh-CN" altLang="zh-CN" sz="1400" b="1" dirty="0" smtClean="0">
                <a:latin typeface="微软雅黑" panose="020B0503020204020204" pitchFamily="34" charset="-122"/>
                <a:ea typeface="微软雅黑" panose="020B0503020204020204" pitchFamily="34" charset="-122"/>
                <a:sym typeface="+mn-ea"/>
              </a:rPr>
              <a:t>全过程模拟演练，及早发现问题、解决问题，完善程序、优化流程，为</a:t>
            </a:r>
            <a:r>
              <a:rPr lang="en-US" altLang="zh-CN" sz="1400" b="1" dirty="0" smtClean="0">
                <a:latin typeface="微软雅黑" panose="020B0503020204020204" pitchFamily="34" charset="-122"/>
                <a:ea typeface="微软雅黑" panose="020B0503020204020204" pitchFamily="34" charset="-122"/>
                <a:sym typeface="+mn-ea"/>
              </a:rPr>
              <a:t>2021</a:t>
            </a:r>
            <a:r>
              <a:rPr lang="zh-CN" altLang="zh-CN" sz="1400" b="1" dirty="0" smtClean="0">
                <a:latin typeface="微软雅黑" panose="020B0503020204020204" pitchFamily="34" charset="-122"/>
                <a:ea typeface="微软雅黑" panose="020B0503020204020204" pitchFamily="34" charset="-122"/>
                <a:sym typeface="+mn-ea"/>
              </a:rPr>
              <a:t>年高考综合改革平稳实施奠定基础。</a:t>
            </a:r>
          </a:p>
        </p:txBody>
      </p:sp>
    </p:spTree>
    <p:extLst>
      <p:ext uri="{BB962C8B-B14F-4D97-AF65-F5344CB8AC3E}">
        <p14:creationId xmlns:p14="http://schemas.microsoft.com/office/powerpoint/2010/main" xmlns="" val="32838353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48" y="-1303"/>
            <a:ext cx="9144000" cy="1480382"/>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湖南高考综合改革落地方案</a:t>
            </a:r>
            <a:r>
              <a:rPr lang="zh-CN" altLang="zh-CN" sz="36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解读</a:t>
            </a:r>
            <a:endParaRPr lang="zh-CN" altLang="en-US" sz="3600" b="1" dirty="0">
              <a:effectLst>
                <a:outerShdw blurRad="38100" dist="38100" dir="2700000" algn="tl">
                  <a:srgbClr val="000000">
                    <a:alpha val="43137"/>
                  </a:srgbClr>
                </a:outerShdw>
              </a:effectLst>
            </a:endParaRPr>
          </a:p>
        </p:txBody>
      </p:sp>
      <p:grpSp>
        <p:nvGrpSpPr>
          <p:cNvPr id="2" name="组合 2"/>
          <p:cNvGrpSpPr/>
          <p:nvPr/>
        </p:nvGrpSpPr>
        <p:grpSpPr>
          <a:xfrm>
            <a:off x="3292123" y="1516908"/>
            <a:ext cx="5316484" cy="645908"/>
            <a:chOff x="3874761" y="797074"/>
            <a:chExt cx="6095237" cy="1030908"/>
          </a:xfrm>
        </p:grpSpPr>
        <p:sp>
          <p:nvSpPr>
            <p:cNvPr id="9" name="Freeform 11"/>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grpSp>
          <p:nvGrpSpPr>
            <p:cNvPr id="3" name="组合 1"/>
            <p:cNvGrpSpPr/>
            <p:nvPr/>
          </p:nvGrpSpPr>
          <p:grpSpPr>
            <a:xfrm>
              <a:off x="3874761" y="797074"/>
              <a:ext cx="6095237" cy="1030908"/>
              <a:chOff x="3874761" y="797074"/>
              <a:chExt cx="6095237" cy="1030908"/>
            </a:xfrm>
          </p:grpSpPr>
          <p:sp>
            <p:nvSpPr>
              <p:cNvPr id="15" name="Freeform 10"/>
              <p:cNvSpPr/>
              <p:nvPr/>
            </p:nvSpPr>
            <p:spPr bwMode="auto">
              <a:xfrm>
                <a:off x="3874761" y="863749"/>
                <a:ext cx="6095237" cy="964233"/>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68562" tIns="34281" rIns="68562" bIns="34281"/>
              <a:lstStyle/>
              <a:p>
                <a:endParaRPr lang="zh-CN" altLang="en-US"/>
              </a:p>
            </p:txBody>
          </p:sp>
          <p:sp>
            <p:nvSpPr>
              <p:cNvPr id="16" name="Rectangle 12"/>
              <p:cNvSpPr>
                <a:spLocks noChangeArrowheads="1"/>
              </p:cNvSpPr>
              <p:nvPr/>
            </p:nvSpPr>
            <p:spPr bwMode="auto">
              <a:xfrm>
                <a:off x="4061620" y="797074"/>
                <a:ext cx="540333" cy="899951"/>
              </a:xfrm>
              <a:prstGeom prst="rect">
                <a:avLst/>
              </a:prstGeom>
              <a:solidFill>
                <a:srgbClr val="0070C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TextBox 105"/>
              <p:cNvSpPr txBox="1">
                <a:spLocks noChangeArrowheads="1"/>
              </p:cNvSpPr>
              <p:nvPr/>
            </p:nvSpPr>
            <p:spPr bwMode="auto">
              <a:xfrm>
                <a:off x="4664363" y="924254"/>
                <a:ext cx="4747285" cy="817869"/>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latin typeface="微软雅黑" panose="020B0503020204020204" pitchFamily="34" charset="-122"/>
                    <a:ea typeface="微软雅黑" panose="020B0503020204020204" pitchFamily="34" charset="-122"/>
                  </a:rPr>
                  <a:t>湖南高考综合改革背景及进展</a:t>
                </a:r>
                <a:endParaRPr lang="zh-CN" altLang="en-US" sz="2400" b="1" dirty="0">
                  <a:latin typeface="微软雅黑" panose="020B0503020204020204" pitchFamily="34" charset="-122"/>
                  <a:ea typeface="微软雅黑" panose="020B0503020204020204" pitchFamily="34" charset="-122"/>
                </a:endParaRPr>
              </a:p>
            </p:txBody>
          </p:sp>
          <p:sp>
            <p:nvSpPr>
              <p:cNvPr id="19" name="TextBox 106"/>
              <p:cNvSpPr txBox="1">
                <a:spLocks noChangeArrowheads="1"/>
              </p:cNvSpPr>
              <p:nvPr/>
            </p:nvSpPr>
            <p:spPr bwMode="auto">
              <a:xfrm>
                <a:off x="4158821" y="875183"/>
                <a:ext cx="399499" cy="791131"/>
              </a:xfrm>
              <a:prstGeom prst="rect">
                <a:avLst/>
              </a:prstGeom>
              <a:noFill/>
              <a:ln>
                <a:noFill/>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zh-CN" altLang="en-US"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5" name="组合 30"/>
          <p:cNvGrpSpPr>
            <a:grpSpLocks noChangeAspect="1"/>
          </p:cNvGrpSpPr>
          <p:nvPr/>
        </p:nvGrpSpPr>
        <p:grpSpPr>
          <a:xfrm>
            <a:off x="368061" y="1726322"/>
            <a:ext cx="2880000" cy="2645409"/>
            <a:chOff x="-138418" y="1726322"/>
            <a:chExt cx="3113798" cy="2860163"/>
          </a:xfrm>
        </p:grpSpPr>
        <p:sp>
          <p:nvSpPr>
            <p:cNvPr id="35" name="KSO_Shape"/>
            <p:cNvSpPr>
              <a:spLocks noChangeAspect="1"/>
            </p:cNvSpPr>
            <p:nvPr/>
          </p:nvSpPr>
          <p:spPr bwMode="auto">
            <a:xfrm>
              <a:off x="-138418" y="1726322"/>
              <a:ext cx="2880000" cy="2860163"/>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0070C0"/>
            </a:solidFill>
            <a:ln>
              <a:noFill/>
            </a:ln>
          </p:spPr>
          <p:txBody>
            <a:bodyPr bIns="720000" anchor="ctr">
              <a:scene3d>
                <a:camera prst="orthographicFront"/>
                <a:lightRig rig="threePt" dir="t"/>
              </a:scene3d>
              <a:sp3d contourW="12700">
                <a:contourClr>
                  <a:srgbClr val="FFFFFF"/>
                </a:contourClr>
              </a:sp3d>
            </a:bodyPr>
            <a:lstStyle/>
            <a:p>
              <a:pPr algn="ctr"/>
              <a:endParaRPr lang="zh-CN" altLang="en-US" dirty="0">
                <a:solidFill>
                  <a:srgbClr val="FFFFFF"/>
                </a:solidFill>
              </a:endParaRPr>
            </a:p>
          </p:txBody>
        </p:sp>
        <p:sp>
          <p:nvSpPr>
            <p:cNvPr id="36" name="文本框 48"/>
            <p:cNvSpPr txBox="1"/>
            <p:nvPr/>
          </p:nvSpPr>
          <p:spPr>
            <a:xfrm>
              <a:off x="118284" y="2046533"/>
              <a:ext cx="2857096" cy="1060450"/>
            </a:xfrm>
            <a:prstGeom prst="rect">
              <a:avLst/>
            </a:prstGeom>
            <a:noFill/>
          </p:spPr>
          <p:txBody>
            <a:bodyPr anchor="ctr"/>
            <a:lstStyle/>
            <a:p>
              <a:r>
                <a:rPr lang="en-US" altLang="zh-CN" sz="4000" spc="400" dirty="0">
                  <a:solidFill>
                    <a:schemeClr val="bg1"/>
                  </a:solidFill>
                  <a:effectLst>
                    <a:outerShdw blurRad="38100" dist="38100" dir="2700000" algn="tl">
                      <a:srgbClr val="000000">
                        <a:alpha val="43137"/>
                      </a:srgbClr>
                    </a:outerShdw>
                  </a:effectLst>
                  <a:latin typeface="Broadway" panose="04040905080B02020502" pitchFamily="82" charset="0"/>
                  <a:ea typeface="华文中宋" panose="02010600040101010101" pitchFamily="2" charset="-122"/>
                </a:rPr>
                <a:t>C</a:t>
              </a:r>
              <a:r>
                <a:rPr lang="en-US" altLang="zh-CN" sz="2200" spc="400" dirty="0">
                  <a:solidFill>
                    <a:schemeClr val="bg1"/>
                  </a:solidFill>
                  <a:effectLst>
                    <a:outerShdw blurRad="38100" dist="38100" dir="2700000" algn="tl">
                      <a:srgbClr val="000000">
                        <a:alpha val="43137"/>
                      </a:srgbClr>
                    </a:outerShdw>
                  </a:effectLst>
                  <a:latin typeface="Broadway" panose="04040905080B02020502" pitchFamily="82" charset="0"/>
                  <a:ea typeface="华文中宋" panose="02010600040101010101" pitchFamily="2" charset="-122"/>
                </a:rPr>
                <a:t>ONTENTS</a:t>
              </a:r>
              <a:endParaRPr lang="zh-CN" altLang="en-US" sz="2200" spc="400" dirty="0">
                <a:solidFill>
                  <a:schemeClr val="bg1"/>
                </a:solidFill>
                <a:effectLst>
                  <a:outerShdw blurRad="38100" dist="38100" dir="2700000" algn="tl">
                    <a:srgbClr val="000000">
                      <a:alpha val="43137"/>
                    </a:srgbClr>
                  </a:outerShdw>
                </a:effectLst>
                <a:latin typeface="Broadway" panose="04040905080B02020502" pitchFamily="82" charset="0"/>
                <a:ea typeface="华文中宋" panose="02010600040101010101" pitchFamily="2" charset="-122"/>
              </a:endParaRPr>
            </a:p>
          </p:txBody>
        </p:sp>
        <p:sp>
          <p:nvSpPr>
            <p:cNvPr id="37" name="文本框 103"/>
            <p:cNvSpPr txBox="1">
              <a:spLocks noChangeArrowheads="1"/>
            </p:cNvSpPr>
            <p:nvPr/>
          </p:nvSpPr>
          <p:spPr bwMode="auto">
            <a:xfrm>
              <a:off x="654874" y="1877442"/>
              <a:ext cx="1469072" cy="452438"/>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  录</a:t>
              </a:r>
            </a:p>
          </p:txBody>
        </p:sp>
      </p:grpSp>
      <p:grpSp>
        <p:nvGrpSpPr>
          <p:cNvPr id="6" name="组合 2"/>
          <p:cNvGrpSpPr/>
          <p:nvPr/>
        </p:nvGrpSpPr>
        <p:grpSpPr>
          <a:xfrm>
            <a:off x="3303470" y="2274232"/>
            <a:ext cx="5316484" cy="645908"/>
            <a:chOff x="3874761" y="797074"/>
            <a:chExt cx="6095237" cy="1030908"/>
          </a:xfrm>
        </p:grpSpPr>
        <p:sp>
          <p:nvSpPr>
            <p:cNvPr id="46" name="Freeform 11"/>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grpSp>
          <p:nvGrpSpPr>
            <p:cNvPr id="7" name="组合 1"/>
            <p:cNvGrpSpPr/>
            <p:nvPr/>
          </p:nvGrpSpPr>
          <p:grpSpPr>
            <a:xfrm>
              <a:off x="3874761" y="797074"/>
              <a:ext cx="6095237" cy="1030908"/>
              <a:chOff x="3874761" y="797074"/>
              <a:chExt cx="6095237" cy="1030908"/>
            </a:xfrm>
          </p:grpSpPr>
          <p:sp>
            <p:nvSpPr>
              <p:cNvPr id="48" name="Freeform 10"/>
              <p:cNvSpPr/>
              <p:nvPr/>
            </p:nvSpPr>
            <p:spPr bwMode="auto">
              <a:xfrm>
                <a:off x="3874761" y="863749"/>
                <a:ext cx="6095237" cy="964233"/>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68562" tIns="34281" rIns="68562" bIns="34281"/>
              <a:lstStyle/>
              <a:p>
                <a:endParaRPr lang="zh-CN" altLang="en-US" dirty="0"/>
              </a:p>
            </p:txBody>
          </p:sp>
          <p:sp>
            <p:nvSpPr>
              <p:cNvPr id="49" name="Rectangle 12"/>
              <p:cNvSpPr>
                <a:spLocks noChangeArrowheads="1"/>
              </p:cNvSpPr>
              <p:nvPr/>
            </p:nvSpPr>
            <p:spPr bwMode="auto">
              <a:xfrm>
                <a:off x="4061620" y="797074"/>
                <a:ext cx="540333" cy="899951"/>
              </a:xfrm>
              <a:prstGeom prst="rect">
                <a:avLst/>
              </a:prstGeom>
              <a:solidFill>
                <a:srgbClr val="0070C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0" name="TextBox 105"/>
              <p:cNvSpPr txBox="1">
                <a:spLocks noChangeArrowheads="1"/>
              </p:cNvSpPr>
              <p:nvPr/>
            </p:nvSpPr>
            <p:spPr bwMode="auto">
              <a:xfrm>
                <a:off x="4664362" y="924254"/>
                <a:ext cx="5129547" cy="757897"/>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latin typeface="微软雅黑" panose="020B0503020204020204" pitchFamily="34" charset="-122"/>
                    <a:ea typeface="微软雅黑" panose="020B0503020204020204" pitchFamily="34" charset="-122"/>
                  </a:rPr>
                  <a:t>高考综合改革落地方案政策内容</a:t>
                </a:r>
                <a:endParaRPr lang="zh-CN" altLang="en-US" sz="2400" b="1" dirty="0">
                  <a:latin typeface="微软雅黑" panose="020B0503020204020204" pitchFamily="34" charset="-122"/>
                  <a:ea typeface="微软雅黑" panose="020B0503020204020204" pitchFamily="34" charset="-122"/>
                </a:endParaRPr>
              </a:p>
            </p:txBody>
          </p:sp>
          <p:sp>
            <p:nvSpPr>
              <p:cNvPr id="51" name="TextBox 106"/>
              <p:cNvSpPr txBox="1">
                <a:spLocks noChangeArrowheads="1"/>
              </p:cNvSpPr>
              <p:nvPr/>
            </p:nvSpPr>
            <p:spPr bwMode="auto">
              <a:xfrm>
                <a:off x="4158821" y="875183"/>
                <a:ext cx="399499" cy="791131"/>
              </a:xfrm>
              <a:prstGeom prst="rect">
                <a:avLst/>
              </a:prstGeom>
              <a:noFill/>
              <a:ln>
                <a:noFill/>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zh-CN" altLang="en-US"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8" name="组合 2"/>
          <p:cNvGrpSpPr/>
          <p:nvPr/>
        </p:nvGrpSpPr>
        <p:grpSpPr>
          <a:xfrm>
            <a:off x="3310532" y="3081990"/>
            <a:ext cx="5316484" cy="645908"/>
            <a:chOff x="3874761" y="797074"/>
            <a:chExt cx="6095237" cy="1030908"/>
          </a:xfrm>
        </p:grpSpPr>
        <p:sp>
          <p:nvSpPr>
            <p:cNvPr id="53" name="Freeform 11"/>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grpSp>
          <p:nvGrpSpPr>
            <p:cNvPr id="10" name="组合 1"/>
            <p:cNvGrpSpPr/>
            <p:nvPr/>
          </p:nvGrpSpPr>
          <p:grpSpPr>
            <a:xfrm>
              <a:off x="3874761" y="797074"/>
              <a:ext cx="6095237" cy="1030908"/>
              <a:chOff x="3874761" y="797074"/>
              <a:chExt cx="6095237" cy="1030908"/>
            </a:xfrm>
          </p:grpSpPr>
          <p:sp>
            <p:nvSpPr>
              <p:cNvPr id="55" name="Freeform 10"/>
              <p:cNvSpPr/>
              <p:nvPr/>
            </p:nvSpPr>
            <p:spPr bwMode="auto">
              <a:xfrm>
                <a:off x="3874761" y="863749"/>
                <a:ext cx="6095237" cy="964233"/>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68562" tIns="34281" rIns="68562" bIns="34281"/>
              <a:lstStyle/>
              <a:p>
                <a:endParaRPr lang="zh-CN" altLang="en-US"/>
              </a:p>
            </p:txBody>
          </p:sp>
          <p:sp>
            <p:nvSpPr>
              <p:cNvPr id="56" name="Rectangle 12"/>
              <p:cNvSpPr>
                <a:spLocks noChangeArrowheads="1"/>
              </p:cNvSpPr>
              <p:nvPr/>
            </p:nvSpPr>
            <p:spPr bwMode="auto">
              <a:xfrm>
                <a:off x="4061620" y="797074"/>
                <a:ext cx="540333" cy="899951"/>
              </a:xfrm>
              <a:prstGeom prst="rect">
                <a:avLst/>
              </a:prstGeom>
              <a:solidFill>
                <a:srgbClr val="0070C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 name="TextBox 105"/>
              <p:cNvSpPr txBox="1">
                <a:spLocks noChangeArrowheads="1"/>
              </p:cNvSpPr>
              <p:nvPr/>
            </p:nvSpPr>
            <p:spPr bwMode="auto">
              <a:xfrm>
                <a:off x="4664363" y="910065"/>
                <a:ext cx="4747285" cy="757897"/>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zh-CN" altLang="en-US" sz="2400" b="1" dirty="0">
                  <a:latin typeface="微软雅黑" panose="020B0503020204020204" pitchFamily="34" charset="-122"/>
                  <a:ea typeface="微软雅黑" panose="020B0503020204020204" pitchFamily="34" charset="-122"/>
                </a:endParaRPr>
              </a:p>
            </p:txBody>
          </p:sp>
          <p:sp>
            <p:nvSpPr>
              <p:cNvPr id="58" name="TextBox 106"/>
              <p:cNvSpPr txBox="1">
                <a:spLocks noChangeArrowheads="1"/>
              </p:cNvSpPr>
              <p:nvPr/>
            </p:nvSpPr>
            <p:spPr bwMode="auto">
              <a:xfrm>
                <a:off x="4158821" y="875183"/>
                <a:ext cx="399499" cy="791131"/>
              </a:xfrm>
              <a:prstGeom prst="rect">
                <a:avLst/>
              </a:prstGeom>
              <a:noFill/>
              <a:ln>
                <a:noFill/>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zh-CN" altLang="en-US"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11" name="组合 2"/>
          <p:cNvGrpSpPr/>
          <p:nvPr/>
        </p:nvGrpSpPr>
        <p:grpSpPr>
          <a:xfrm>
            <a:off x="3313030" y="3940935"/>
            <a:ext cx="5524241" cy="645908"/>
            <a:chOff x="3874761" y="797074"/>
            <a:chExt cx="6333426" cy="1030908"/>
          </a:xfrm>
        </p:grpSpPr>
        <p:sp>
          <p:nvSpPr>
            <p:cNvPr id="60" name="Freeform 11"/>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grpSp>
          <p:nvGrpSpPr>
            <p:cNvPr id="12" name="组合 1"/>
            <p:cNvGrpSpPr/>
            <p:nvPr/>
          </p:nvGrpSpPr>
          <p:grpSpPr>
            <a:xfrm>
              <a:off x="3874761" y="797074"/>
              <a:ext cx="6333426" cy="1030908"/>
              <a:chOff x="3874761" y="797074"/>
              <a:chExt cx="6333426" cy="1030908"/>
            </a:xfrm>
          </p:grpSpPr>
          <p:sp>
            <p:nvSpPr>
              <p:cNvPr id="62" name="Freeform 10"/>
              <p:cNvSpPr/>
              <p:nvPr/>
            </p:nvSpPr>
            <p:spPr bwMode="auto">
              <a:xfrm>
                <a:off x="3874761" y="863749"/>
                <a:ext cx="6095237" cy="964233"/>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68562" tIns="34281" rIns="68562" bIns="34281"/>
              <a:lstStyle/>
              <a:p>
                <a:endParaRPr lang="zh-CN" altLang="en-US"/>
              </a:p>
            </p:txBody>
          </p:sp>
          <p:sp>
            <p:nvSpPr>
              <p:cNvPr id="63" name="Rectangle 12"/>
              <p:cNvSpPr>
                <a:spLocks noChangeArrowheads="1"/>
              </p:cNvSpPr>
              <p:nvPr/>
            </p:nvSpPr>
            <p:spPr bwMode="auto">
              <a:xfrm>
                <a:off x="4061620" y="797074"/>
                <a:ext cx="540333" cy="899951"/>
              </a:xfrm>
              <a:prstGeom prst="rect">
                <a:avLst/>
              </a:prstGeom>
              <a:solidFill>
                <a:srgbClr val="0070C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4" name="TextBox 105"/>
              <p:cNvSpPr txBox="1">
                <a:spLocks noChangeArrowheads="1"/>
              </p:cNvSpPr>
              <p:nvPr/>
            </p:nvSpPr>
            <p:spPr bwMode="auto">
              <a:xfrm>
                <a:off x="4664362" y="924254"/>
                <a:ext cx="5543825" cy="757897"/>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latin typeface="微软雅黑" panose="020B0503020204020204" pitchFamily="34" charset="-122"/>
                    <a:ea typeface="微软雅黑" panose="020B0503020204020204" pitchFamily="34" charset="-122"/>
                  </a:rPr>
                  <a:t>有关工作要求</a:t>
                </a:r>
                <a:endParaRPr lang="zh-CN" altLang="en-US" sz="2400" b="1" dirty="0">
                  <a:latin typeface="微软雅黑" panose="020B0503020204020204" pitchFamily="34" charset="-122"/>
                  <a:ea typeface="微软雅黑" panose="020B0503020204020204" pitchFamily="34" charset="-122"/>
                </a:endParaRPr>
              </a:p>
            </p:txBody>
          </p:sp>
          <p:sp>
            <p:nvSpPr>
              <p:cNvPr id="65" name="TextBox 106"/>
              <p:cNvSpPr txBox="1">
                <a:spLocks noChangeArrowheads="1"/>
              </p:cNvSpPr>
              <p:nvPr/>
            </p:nvSpPr>
            <p:spPr bwMode="auto">
              <a:xfrm>
                <a:off x="4158821" y="875183"/>
                <a:ext cx="399499" cy="791131"/>
              </a:xfrm>
              <a:prstGeom prst="rect">
                <a:avLst/>
              </a:prstGeom>
              <a:noFill/>
              <a:ln>
                <a:noFill/>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zh-CN" altLang="en-US"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sp>
        <p:nvSpPr>
          <p:cNvPr id="40" name="TextBox 105"/>
          <p:cNvSpPr txBox="1">
            <a:spLocks noChangeArrowheads="1"/>
          </p:cNvSpPr>
          <p:nvPr/>
        </p:nvSpPr>
        <p:spPr bwMode="auto">
          <a:xfrm>
            <a:off x="3998369" y="3150296"/>
            <a:ext cx="4835523" cy="512430"/>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solidFill>
                  <a:srgbClr val="FF0000"/>
                </a:solidFill>
                <a:latin typeface="微软雅黑" panose="020B0503020204020204" pitchFamily="34" charset="-122"/>
                <a:ea typeface="微软雅黑" panose="020B0503020204020204" pitchFamily="34" charset="-122"/>
              </a:rPr>
              <a:t>新高考适应性考试工作安排</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7"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8" name="TextBox 29"/>
            <p:cNvSpPr txBox="1">
              <a:spLocks noChangeArrowheads="1"/>
            </p:cNvSpPr>
            <p:nvPr/>
          </p:nvSpPr>
          <p:spPr bwMode="auto">
            <a:xfrm>
              <a:off x="740247" y="68961"/>
              <a:ext cx="5044546" cy="399562"/>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新高考适应性考试（模拟演练）</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5" name="组合 44"/>
              <p:cNvGrpSpPr/>
              <p:nvPr/>
            </p:nvGrpSpPr>
            <p:grpSpPr bwMode="auto">
              <a:xfrm>
                <a:off x="0" y="0"/>
                <a:ext cx="576187" cy="676543"/>
                <a:chOff x="0" y="0"/>
                <a:chExt cx="576187" cy="676543"/>
              </a:xfrm>
            </p:grpSpPr>
            <p:sp>
              <p:nvSpPr>
                <p:cNvPr id="13"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14"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11" name="图片 45"/>
              <p:cNvPicPr>
                <a:picLocks noChangeAspect="1" noChangeArrowheads="1"/>
              </p:cNvPicPr>
              <p:nvPr/>
            </p:nvPicPr>
            <p:blipFill>
              <a:blip r:embed="rId2" cstate="print"/>
              <a:srcRect/>
              <a:stretch>
                <a:fillRect/>
              </a:stretch>
            </p:blipFill>
            <p:spPr bwMode="auto">
              <a:xfrm flipH="1">
                <a:off x="394503" y="184967"/>
                <a:ext cx="318948" cy="123230"/>
              </a:xfrm>
              <a:prstGeom prst="rect">
                <a:avLst/>
              </a:prstGeom>
              <a:noFill/>
              <a:ln w="9525">
                <a:noFill/>
                <a:miter lim="800000"/>
                <a:headEnd/>
                <a:tailEnd/>
              </a:ln>
            </p:spPr>
          </p:pic>
          <p:pic>
            <p:nvPicPr>
              <p:cNvPr id="12" name="图片 46"/>
              <p:cNvPicPr>
                <a:picLocks noChangeAspect="1" noChangeArrowheads="1"/>
              </p:cNvPicPr>
              <p:nvPr/>
            </p:nvPicPr>
            <p:blipFill>
              <a:blip r:embed="rId2" cstate="print"/>
              <a:srcRect/>
              <a:stretch>
                <a:fillRect/>
              </a:stretch>
            </p:blipFill>
            <p:spPr bwMode="auto">
              <a:xfrm flipH="1">
                <a:off x="394503" y="436995"/>
                <a:ext cx="318948" cy="123230"/>
              </a:xfrm>
              <a:prstGeom prst="rect">
                <a:avLst/>
              </a:prstGeom>
              <a:noFill/>
              <a:ln w="9525">
                <a:noFill/>
                <a:miter lim="800000"/>
                <a:headEnd/>
                <a:tailEnd/>
              </a:ln>
            </p:spPr>
          </p:pic>
        </p:grpSp>
      </p:grpSp>
      <p:pic>
        <p:nvPicPr>
          <p:cNvPr id="81922" name="Picture 2"/>
          <p:cNvPicPr>
            <a:picLocks noChangeAspect="1" noChangeArrowheads="1"/>
          </p:cNvPicPr>
          <p:nvPr/>
        </p:nvPicPr>
        <p:blipFill>
          <a:blip r:embed="rId3" cstate="print"/>
          <a:srcRect/>
          <a:stretch>
            <a:fillRect/>
          </a:stretch>
        </p:blipFill>
        <p:spPr bwMode="auto">
          <a:xfrm>
            <a:off x="755402" y="1314437"/>
            <a:ext cx="2523160" cy="3500017"/>
          </a:xfrm>
          <a:prstGeom prst="rect">
            <a:avLst/>
          </a:prstGeom>
          <a:noFill/>
          <a:ln w="9525">
            <a:noFill/>
            <a:miter lim="800000"/>
            <a:headEnd/>
            <a:tailEnd/>
          </a:ln>
        </p:spPr>
      </p:pic>
      <p:pic>
        <p:nvPicPr>
          <p:cNvPr id="81923" name="Picture 3"/>
          <p:cNvPicPr>
            <a:picLocks noChangeAspect="1" noChangeArrowheads="1"/>
          </p:cNvPicPr>
          <p:nvPr/>
        </p:nvPicPr>
        <p:blipFill>
          <a:blip r:embed="rId4" cstate="print"/>
          <a:srcRect/>
          <a:stretch>
            <a:fillRect/>
          </a:stretch>
        </p:blipFill>
        <p:spPr bwMode="auto">
          <a:xfrm>
            <a:off x="3387554" y="1433285"/>
            <a:ext cx="2396718" cy="3430505"/>
          </a:xfrm>
          <a:prstGeom prst="rect">
            <a:avLst/>
          </a:prstGeom>
          <a:noFill/>
          <a:ln w="9525">
            <a:noFill/>
            <a:miter lim="800000"/>
            <a:headEnd/>
            <a:tailEnd/>
          </a:ln>
        </p:spPr>
      </p:pic>
      <p:pic>
        <p:nvPicPr>
          <p:cNvPr id="81924" name="Picture 4"/>
          <p:cNvPicPr>
            <a:picLocks noChangeAspect="1" noChangeArrowheads="1"/>
          </p:cNvPicPr>
          <p:nvPr/>
        </p:nvPicPr>
        <p:blipFill>
          <a:blip r:embed="rId5" cstate="print"/>
          <a:srcRect/>
          <a:stretch>
            <a:fillRect/>
          </a:stretch>
        </p:blipFill>
        <p:spPr bwMode="auto">
          <a:xfrm>
            <a:off x="5976337" y="1428339"/>
            <a:ext cx="2551135" cy="3590863"/>
          </a:xfrm>
          <a:prstGeom prst="rect">
            <a:avLst/>
          </a:prstGeom>
          <a:noFill/>
          <a:ln w="9525">
            <a:noFill/>
            <a:miter lim="800000"/>
            <a:headEnd/>
            <a:tailEnd/>
          </a:ln>
        </p:spPr>
      </p:pic>
    </p:spTree>
    <p:extLst>
      <p:ext uri="{BB962C8B-B14F-4D97-AF65-F5344CB8AC3E}">
        <p14:creationId xmlns:p14="http://schemas.microsoft.com/office/powerpoint/2010/main" xmlns="" val="328383531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7"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8" name="TextBox 29"/>
            <p:cNvSpPr txBox="1">
              <a:spLocks noChangeArrowheads="1"/>
            </p:cNvSpPr>
            <p:nvPr/>
          </p:nvSpPr>
          <p:spPr bwMode="auto">
            <a:xfrm>
              <a:off x="740247" y="68961"/>
              <a:ext cx="5044546" cy="399562"/>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新高考适应性考试（模拟演练）</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5" name="组合 44"/>
              <p:cNvGrpSpPr/>
              <p:nvPr/>
            </p:nvGrpSpPr>
            <p:grpSpPr bwMode="auto">
              <a:xfrm>
                <a:off x="0" y="0"/>
                <a:ext cx="576187" cy="676543"/>
                <a:chOff x="0" y="0"/>
                <a:chExt cx="576187" cy="676543"/>
              </a:xfrm>
            </p:grpSpPr>
            <p:sp>
              <p:nvSpPr>
                <p:cNvPr id="13"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14"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11" name="图片 45"/>
              <p:cNvPicPr>
                <a:picLocks noChangeAspect="1" noChangeArrowheads="1"/>
              </p:cNvPicPr>
              <p:nvPr/>
            </p:nvPicPr>
            <p:blipFill>
              <a:blip r:embed="rId2" cstate="print"/>
              <a:srcRect/>
              <a:stretch>
                <a:fillRect/>
              </a:stretch>
            </p:blipFill>
            <p:spPr bwMode="auto">
              <a:xfrm flipH="1">
                <a:off x="394503" y="184967"/>
                <a:ext cx="318948" cy="123230"/>
              </a:xfrm>
              <a:prstGeom prst="rect">
                <a:avLst/>
              </a:prstGeom>
              <a:noFill/>
              <a:ln w="9525">
                <a:noFill/>
                <a:miter lim="800000"/>
                <a:headEnd/>
                <a:tailEnd/>
              </a:ln>
            </p:spPr>
          </p:pic>
          <p:pic>
            <p:nvPicPr>
              <p:cNvPr id="12" name="图片 46"/>
              <p:cNvPicPr>
                <a:picLocks noChangeAspect="1" noChangeArrowheads="1"/>
              </p:cNvPicPr>
              <p:nvPr/>
            </p:nvPicPr>
            <p:blipFill>
              <a:blip r:embed="rId2"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5" name="AutoShape 12"/>
          <p:cNvSpPr>
            <a:spLocks noChangeArrowheads="1"/>
          </p:cNvSpPr>
          <p:nvPr/>
        </p:nvSpPr>
        <p:spPr bwMode="gray">
          <a:xfrm>
            <a:off x="570763" y="1523999"/>
            <a:ext cx="8021053" cy="2888343"/>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marL="342900" indent="-342900">
              <a:lnSpc>
                <a:spcPct val="150000"/>
              </a:lnSpc>
            </a:pPr>
            <a:r>
              <a:rPr lang="en-US" altLang="zh-CN" sz="1800" b="1" dirty="0" smtClean="0">
                <a:latin typeface="微软雅黑" pitchFamily="34" charset="-122"/>
                <a:ea typeface="微软雅黑" pitchFamily="34" charset="-122"/>
              </a:rPr>
              <a:t>     </a:t>
            </a:r>
            <a:r>
              <a:rPr lang="zh-CN" altLang="zh-CN" sz="1800" b="1" dirty="0" smtClean="0">
                <a:latin typeface="微软雅黑" pitchFamily="34" charset="-122"/>
                <a:ea typeface="微软雅黑" pitchFamily="34" charset="-122"/>
              </a:rPr>
              <a:t>为加强对新高考考试及录取工作的模拟演练，确保高考综合改革平稳落地，根据教育部统一部署安排，在第一、二批改革省份有关经验做法基础上，</a:t>
            </a:r>
            <a:r>
              <a:rPr lang="zh-CN" altLang="zh-CN" sz="1800" b="1" dirty="0" smtClean="0">
                <a:solidFill>
                  <a:srgbClr val="FF0000"/>
                </a:solidFill>
                <a:latin typeface="微软雅黑" pitchFamily="34" charset="-122"/>
                <a:ea typeface="微软雅黑" pitchFamily="34" charset="-122"/>
              </a:rPr>
              <a:t>第三批高考综合改革八省市定于</a:t>
            </a:r>
            <a:r>
              <a:rPr lang="en-US" altLang="zh-CN" sz="1800" b="1" dirty="0" smtClean="0">
                <a:solidFill>
                  <a:srgbClr val="FF0000"/>
                </a:solidFill>
                <a:latin typeface="微软雅黑" pitchFamily="34" charset="-122"/>
                <a:ea typeface="微软雅黑" pitchFamily="34" charset="-122"/>
              </a:rPr>
              <a:t>2021</a:t>
            </a:r>
            <a:r>
              <a:rPr lang="zh-CN" altLang="zh-CN" sz="1800" b="1" dirty="0" smtClean="0">
                <a:solidFill>
                  <a:srgbClr val="FF0000"/>
                </a:solidFill>
                <a:latin typeface="微软雅黑" pitchFamily="34" charset="-122"/>
                <a:ea typeface="微软雅黑" pitchFamily="34" charset="-122"/>
              </a:rPr>
              <a:t>年</a:t>
            </a:r>
            <a:r>
              <a:rPr lang="en-US" altLang="zh-CN" sz="1800" b="1" dirty="0" smtClean="0">
                <a:solidFill>
                  <a:srgbClr val="FF0000"/>
                </a:solidFill>
                <a:latin typeface="微软雅黑" pitchFamily="34" charset="-122"/>
                <a:ea typeface="微软雅黑" pitchFamily="34" charset="-122"/>
              </a:rPr>
              <a:t>1</a:t>
            </a:r>
            <a:r>
              <a:rPr lang="zh-CN" altLang="zh-CN" sz="1800" b="1" dirty="0" smtClean="0">
                <a:solidFill>
                  <a:srgbClr val="FF0000"/>
                </a:solidFill>
                <a:latin typeface="微软雅黑" pitchFamily="34" charset="-122"/>
                <a:ea typeface="微软雅黑" pitchFamily="34" charset="-122"/>
              </a:rPr>
              <a:t>月</a:t>
            </a:r>
            <a:r>
              <a:rPr lang="en-US" altLang="zh-CN" sz="1800" b="1" dirty="0" smtClean="0">
                <a:solidFill>
                  <a:srgbClr val="FF0000"/>
                </a:solidFill>
                <a:latin typeface="微软雅黑" pitchFamily="34" charset="-122"/>
                <a:ea typeface="微软雅黑" pitchFamily="34" charset="-122"/>
              </a:rPr>
              <a:t>23</a:t>
            </a:r>
            <a:r>
              <a:rPr lang="zh-CN" altLang="zh-CN" sz="1800" b="1" dirty="0" smtClean="0">
                <a:solidFill>
                  <a:srgbClr val="FF0000"/>
                </a:solidFill>
                <a:latin typeface="微软雅黑" pitchFamily="34" charset="-122"/>
                <a:ea typeface="微软雅黑" pitchFamily="34" charset="-122"/>
              </a:rPr>
              <a:t>日</a:t>
            </a:r>
            <a:r>
              <a:rPr lang="en-US" altLang="zh-CN" sz="1800" b="1" dirty="0" smtClean="0">
                <a:solidFill>
                  <a:srgbClr val="FF0000"/>
                </a:solidFill>
                <a:latin typeface="微软雅黑" pitchFamily="34" charset="-122"/>
                <a:ea typeface="微软雅黑" pitchFamily="34" charset="-122"/>
              </a:rPr>
              <a:t>-25</a:t>
            </a:r>
            <a:r>
              <a:rPr lang="zh-CN" altLang="zh-CN" sz="1800" b="1" dirty="0" smtClean="0">
                <a:solidFill>
                  <a:srgbClr val="FF0000"/>
                </a:solidFill>
                <a:latin typeface="微软雅黑" pitchFamily="34" charset="-122"/>
                <a:ea typeface="微软雅黑" pitchFamily="34" charset="-122"/>
              </a:rPr>
              <a:t>日举行普通高等学校招生适应性考试</a:t>
            </a:r>
            <a:r>
              <a:rPr lang="zh-CN" altLang="zh-CN" sz="1800" b="1" dirty="0" smtClean="0">
                <a:latin typeface="微软雅黑" pitchFamily="34" charset="-122"/>
                <a:ea typeface="微软雅黑" pitchFamily="34" charset="-122"/>
              </a:rPr>
              <a:t>。八省市按照高考的要求和标准，统一进行模拟演练</a:t>
            </a:r>
            <a:r>
              <a:rPr lang="zh-CN" altLang="en-US" sz="1800" b="1" dirty="0" smtClean="0">
                <a:latin typeface="微软雅黑" pitchFamily="34" charset="-122"/>
                <a:ea typeface="微软雅黑" pitchFamily="34" charset="-122"/>
              </a:rPr>
              <a:t>。</a:t>
            </a:r>
            <a:endParaRPr lang="en-US" altLang="zh-CN" sz="1800" b="1" dirty="0" smtClean="0">
              <a:latin typeface="微软雅黑" pitchFamily="34" charset="-122"/>
              <a:ea typeface="微软雅黑" pitchFamily="34" charset="-122"/>
            </a:endParaRPr>
          </a:p>
        </p:txBody>
      </p:sp>
    </p:spTree>
    <p:extLst>
      <p:ext uri="{BB962C8B-B14F-4D97-AF65-F5344CB8AC3E}">
        <p14:creationId xmlns:p14="http://schemas.microsoft.com/office/powerpoint/2010/main" xmlns="" val="328383531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7"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8" name="TextBox 29"/>
            <p:cNvSpPr txBox="1">
              <a:spLocks noChangeArrowheads="1"/>
            </p:cNvSpPr>
            <p:nvPr/>
          </p:nvSpPr>
          <p:spPr bwMode="auto">
            <a:xfrm>
              <a:off x="740247" y="68961"/>
              <a:ext cx="5044546" cy="399562"/>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新高考适应性考试（模拟演练）</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5" name="组合 44"/>
              <p:cNvGrpSpPr/>
              <p:nvPr/>
            </p:nvGrpSpPr>
            <p:grpSpPr bwMode="auto">
              <a:xfrm>
                <a:off x="0" y="0"/>
                <a:ext cx="576187" cy="676543"/>
                <a:chOff x="0" y="0"/>
                <a:chExt cx="576187" cy="676543"/>
              </a:xfrm>
            </p:grpSpPr>
            <p:sp>
              <p:nvSpPr>
                <p:cNvPr id="13"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14"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11" name="图片 45"/>
              <p:cNvPicPr>
                <a:picLocks noChangeAspect="1" noChangeArrowheads="1"/>
              </p:cNvPicPr>
              <p:nvPr/>
            </p:nvPicPr>
            <p:blipFill>
              <a:blip r:embed="rId2" cstate="print"/>
              <a:srcRect/>
              <a:stretch>
                <a:fillRect/>
              </a:stretch>
            </p:blipFill>
            <p:spPr bwMode="auto">
              <a:xfrm flipH="1">
                <a:off x="394503" y="184967"/>
                <a:ext cx="318948" cy="123230"/>
              </a:xfrm>
              <a:prstGeom prst="rect">
                <a:avLst/>
              </a:prstGeom>
              <a:noFill/>
              <a:ln w="9525">
                <a:noFill/>
                <a:miter lim="800000"/>
                <a:headEnd/>
                <a:tailEnd/>
              </a:ln>
            </p:spPr>
          </p:pic>
          <p:pic>
            <p:nvPicPr>
              <p:cNvPr id="12" name="图片 46"/>
              <p:cNvPicPr>
                <a:picLocks noChangeAspect="1" noChangeArrowheads="1"/>
              </p:cNvPicPr>
              <p:nvPr/>
            </p:nvPicPr>
            <p:blipFill>
              <a:blip r:embed="rId2"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5" name="AutoShape 12"/>
          <p:cNvSpPr>
            <a:spLocks noChangeArrowheads="1"/>
          </p:cNvSpPr>
          <p:nvPr/>
        </p:nvSpPr>
        <p:spPr bwMode="gray">
          <a:xfrm>
            <a:off x="570763" y="1523999"/>
            <a:ext cx="8021053" cy="2888343"/>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nSpc>
                <a:spcPct val="150000"/>
              </a:lnSpc>
            </a:pPr>
            <a:r>
              <a:rPr lang="en-US" altLang="zh-CN" sz="1800" b="1" dirty="0" smtClean="0">
                <a:latin typeface="微软雅黑" pitchFamily="34" charset="-122"/>
                <a:ea typeface="微软雅黑" pitchFamily="34" charset="-122"/>
              </a:rPr>
              <a:t> </a:t>
            </a:r>
            <a:r>
              <a:rPr lang="zh-CN" altLang="zh-CN" sz="1800" b="1" dirty="0" smtClean="0">
                <a:latin typeface="微软雅黑" pitchFamily="34" charset="-122"/>
                <a:ea typeface="微软雅黑" pitchFamily="34" charset="-122"/>
              </a:rPr>
              <a:t>适应性考试对象</a:t>
            </a:r>
            <a:r>
              <a:rPr lang="zh-CN" altLang="en-US" sz="1800" b="1" dirty="0" smtClean="0">
                <a:latin typeface="微软雅黑" pitchFamily="34" charset="-122"/>
                <a:ea typeface="微软雅黑" pitchFamily="34" charset="-122"/>
              </a:rPr>
              <a:t>为</a:t>
            </a:r>
            <a:r>
              <a:rPr lang="zh-CN" altLang="zh-CN" sz="1800" b="1" dirty="0" smtClean="0">
                <a:solidFill>
                  <a:srgbClr val="FF0000"/>
                </a:solidFill>
                <a:latin typeface="微软雅黑" pitchFamily="34" charset="-122"/>
                <a:ea typeface="微软雅黑" pitchFamily="34" charset="-122"/>
              </a:rPr>
              <a:t>已报名参加我省</a:t>
            </a:r>
            <a:r>
              <a:rPr lang="en-US" altLang="zh-CN" sz="1800" b="1" dirty="0" smtClean="0">
                <a:solidFill>
                  <a:srgbClr val="FF0000"/>
                </a:solidFill>
                <a:latin typeface="微软雅黑" pitchFamily="34" charset="-122"/>
                <a:ea typeface="微软雅黑" pitchFamily="34" charset="-122"/>
              </a:rPr>
              <a:t>2021</a:t>
            </a:r>
            <a:r>
              <a:rPr lang="zh-CN" altLang="zh-CN" sz="1800" b="1" dirty="0" smtClean="0">
                <a:solidFill>
                  <a:srgbClr val="FF0000"/>
                </a:solidFill>
                <a:latin typeface="微软雅黑" pitchFamily="34" charset="-122"/>
                <a:ea typeface="微软雅黑" pitchFamily="34" charset="-122"/>
              </a:rPr>
              <a:t>年普通高等学校招生考试的考生</a:t>
            </a:r>
            <a:r>
              <a:rPr lang="zh-CN" altLang="zh-CN" sz="1800" b="1" dirty="0" smtClean="0">
                <a:latin typeface="微软雅黑" pitchFamily="34" charset="-122"/>
                <a:ea typeface="微软雅黑" pitchFamily="34" charset="-122"/>
              </a:rPr>
              <a:t>（不含对口生），拟参加高职单招考试的考生可申请免考。</a:t>
            </a:r>
            <a:r>
              <a:rPr lang="en-US" altLang="zh-CN" sz="1800" b="1" dirty="0" smtClean="0">
                <a:latin typeface="微软雅黑" pitchFamily="34" charset="-122"/>
                <a:ea typeface="微软雅黑" pitchFamily="34" charset="-122"/>
              </a:rPr>
              <a:t>2021</a:t>
            </a:r>
            <a:r>
              <a:rPr lang="zh-CN" altLang="zh-CN" sz="1800" b="1" dirty="0" smtClean="0">
                <a:latin typeface="微软雅黑" pitchFamily="34" charset="-122"/>
                <a:ea typeface="微软雅黑" pitchFamily="34" charset="-122"/>
              </a:rPr>
              <a:t>年我省高考报名人数为</a:t>
            </a:r>
            <a:r>
              <a:rPr lang="en-US" altLang="zh-CN" sz="1800" b="1" dirty="0" smtClean="0">
                <a:latin typeface="微软雅黑" pitchFamily="34" charset="-122"/>
                <a:ea typeface="微软雅黑" pitchFamily="34" charset="-122"/>
              </a:rPr>
              <a:t>56.8</a:t>
            </a:r>
            <a:r>
              <a:rPr lang="zh-CN" altLang="zh-CN" sz="1800" b="1" dirty="0" smtClean="0">
                <a:latin typeface="微软雅黑" pitchFamily="34" charset="-122"/>
                <a:ea typeface="微软雅黑" pitchFamily="34" charset="-122"/>
              </a:rPr>
              <a:t>万，除对口生外，预计实际参加适应性考试的人数为</a:t>
            </a:r>
            <a:r>
              <a:rPr lang="en-US" altLang="zh-CN" sz="1800" b="1" dirty="0" smtClean="0">
                <a:latin typeface="微软雅黑" pitchFamily="34" charset="-122"/>
                <a:ea typeface="微软雅黑" pitchFamily="34" charset="-122"/>
              </a:rPr>
              <a:t>45</a:t>
            </a:r>
            <a:r>
              <a:rPr lang="zh-CN" altLang="zh-CN" sz="1800" b="1" dirty="0" smtClean="0">
                <a:latin typeface="微软雅黑" pitchFamily="34" charset="-122"/>
                <a:ea typeface="微软雅黑" pitchFamily="34" charset="-122"/>
              </a:rPr>
              <a:t>万。</a:t>
            </a:r>
          </a:p>
          <a:p>
            <a:pPr>
              <a:lnSpc>
                <a:spcPct val="150000"/>
              </a:lnSpc>
            </a:pPr>
            <a:r>
              <a:rPr lang="zh-CN" altLang="zh-CN" sz="1800" b="1" dirty="0" smtClean="0">
                <a:latin typeface="微软雅黑" pitchFamily="34" charset="-122"/>
                <a:ea typeface="微软雅黑" pitchFamily="34" charset="-122"/>
              </a:rPr>
              <a:t>此次模拟演练</a:t>
            </a:r>
            <a:r>
              <a:rPr lang="zh-CN" altLang="zh-CN" sz="1800" b="1" dirty="0" smtClean="0">
                <a:solidFill>
                  <a:srgbClr val="FF0000"/>
                </a:solidFill>
                <a:latin typeface="微软雅黑" pitchFamily="34" charset="-122"/>
                <a:ea typeface="微软雅黑" pitchFamily="34" charset="-122"/>
              </a:rPr>
              <a:t>从命题、制卷、组考、评卷到录取等各个环节的标准和要求都参照高考的标准执行</a:t>
            </a:r>
            <a:r>
              <a:rPr lang="zh-CN" altLang="zh-CN" sz="1800" b="1" dirty="0" smtClean="0">
                <a:latin typeface="微软雅黑" pitchFamily="34" charset="-122"/>
                <a:ea typeface="微软雅黑" pitchFamily="34" charset="-122"/>
              </a:rPr>
              <a:t>。</a:t>
            </a:r>
            <a:endParaRPr lang="en-US" altLang="zh-CN" sz="1800" b="1" dirty="0" smtClean="0">
              <a:latin typeface="微软雅黑" pitchFamily="34" charset="-122"/>
              <a:ea typeface="微软雅黑" pitchFamily="34" charset="-122"/>
            </a:endParaRPr>
          </a:p>
          <a:p>
            <a:pPr>
              <a:lnSpc>
                <a:spcPct val="150000"/>
              </a:lnSpc>
            </a:pPr>
            <a:r>
              <a:rPr lang="zh-CN" altLang="zh-CN" sz="1800" b="1" dirty="0" smtClean="0">
                <a:latin typeface="微软雅黑" pitchFamily="34" charset="-122"/>
                <a:ea typeface="微软雅黑" pitchFamily="34" charset="-122"/>
              </a:rPr>
              <a:t>适应性考试成绩公布后，考生根据个人适应性考试成绩，模拟填报</a:t>
            </a:r>
            <a:r>
              <a:rPr lang="en-US" altLang="zh-CN" sz="1800" b="1" dirty="0" smtClean="0">
                <a:latin typeface="微软雅黑" pitchFamily="34" charset="-122"/>
                <a:ea typeface="微软雅黑" pitchFamily="34" charset="-122"/>
              </a:rPr>
              <a:t>2021</a:t>
            </a:r>
            <a:r>
              <a:rPr lang="zh-CN" altLang="zh-CN" sz="1800" b="1" dirty="0" smtClean="0">
                <a:latin typeface="微软雅黑" pitchFamily="34" charset="-122"/>
                <a:ea typeface="微软雅黑" pitchFamily="34" charset="-122"/>
              </a:rPr>
              <a:t>年普通高等学校招生的志愿</a:t>
            </a:r>
            <a:r>
              <a:rPr lang="zh-CN" altLang="zh-CN" sz="1800" dirty="0" smtClean="0"/>
              <a:t>。</a:t>
            </a:r>
            <a:endParaRPr lang="en-US" altLang="zh-CN" sz="1800" b="1" dirty="0" smtClean="0">
              <a:latin typeface="微软雅黑" pitchFamily="34" charset="-122"/>
              <a:ea typeface="微软雅黑" pitchFamily="34" charset="-122"/>
            </a:endParaRPr>
          </a:p>
        </p:txBody>
      </p:sp>
    </p:spTree>
    <p:extLst>
      <p:ext uri="{BB962C8B-B14F-4D97-AF65-F5344CB8AC3E}">
        <p14:creationId xmlns:p14="http://schemas.microsoft.com/office/powerpoint/2010/main" xmlns="" val="328383531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48" y="-1303"/>
            <a:ext cx="9144000" cy="1480382"/>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湖南高考综合改革落地方案</a:t>
            </a:r>
            <a:r>
              <a:rPr lang="zh-CN" altLang="zh-CN" sz="36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解读</a:t>
            </a:r>
            <a:endParaRPr lang="zh-CN" altLang="en-US" sz="3600" b="1" dirty="0">
              <a:effectLst>
                <a:outerShdw blurRad="38100" dist="38100" dir="2700000" algn="tl">
                  <a:srgbClr val="000000">
                    <a:alpha val="43137"/>
                  </a:srgbClr>
                </a:outerShdw>
              </a:effectLst>
            </a:endParaRPr>
          </a:p>
        </p:txBody>
      </p:sp>
      <p:grpSp>
        <p:nvGrpSpPr>
          <p:cNvPr id="2" name="组合 2"/>
          <p:cNvGrpSpPr/>
          <p:nvPr/>
        </p:nvGrpSpPr>
        <p:grpSpPr>
          <a:xfrm>
            <a:off x="3292123" y="1516908"/>
            <a:ext cx="5316484" cy="645908"/>
            <a:chOff x="3874761" y="797074"/>
            <a:chExt cx="6095237" cy="1030908"/>
          </a:xfrm>
        </p:grpSpPr>
        <p:sp>
          <p:nvSpPr>
            <p:cNvPr id="9" name="Freeform 11"/>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grpSp>
          <p:nvGrpSpPr>
            <p:cNvPr id="3" name="组合 1"/>
            <p:cNvGrpSpPr/>
            <p:nvPr/>
          </p:nvGrpSpPr>
          <p:grpSpPr>
            <a:xfrm>
              <a:off x="3874761" y="797074"/>
              <a:ext cx="6095237" cy="1030908"/>
              <a:chOff x="3874761" y="797074"/>
              <a:chExt cx="6095237" cy="1030908"/>
            </a:xfrm>
          </p:grpSpPr>
          <p:sp>
            <p:nvSpPr>
              <p:cNvPr id="15" name="Freeform 10"/>
              <p:cNvSpPr/>
              <p:nvPr/>
            </p:nvSpPr>
            <p:spPr bwMode="auto">
              <a:xfrm>
                <a:off x="3874761" y="863749"/>
                <a:ext cx="6095237" cy="964233"/>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68562" tIns="34281" rIns="68562" bIns="34281"/>
              <a:lstStyle/>
              <a:p>
                <a:endParaRPr lang="zh-CN" altLang="en-US"/>
              </a:p>
            </p:txBody>
          </p:sp>
          <p:sp>
            <p:nvSpPr>
              <p:cNvPr id="16" name="Rectangle 12"/>
              <p:cNvSpPr>
                <a:spLocks noChangeArrowheads="1"/>
              </p:cNvSpPr>
              <p:nvPr/>
            </p:nvSpPr>
            <p:spPr bwMode="auto">
              <a:xfrm>
                <a:off x="4061620" y="797074"/>
                <a:ext cx="540333" cy="899951"/>
              </a:xfrm>
              <a:prstGeom prst="rect">
                <a:avLst/>
              </a:prstGeom>
              <a:solidFill>
                <a:srgbClr val="0070C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TextBox 105"/>
              <p:cNvSpPr txBox="1">
                <a:spLocks noChangeArrowheads="1"/>
              </p:cNvSpPr>
              <p:nvPr/>
            </p:nvSpPr>
            <p:spPr bwMode="auto">
              <a:xfrm>
                <a:off x="4664363" y="924254"/>
                <a:ext cx="4747285" cy="817869"/>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latin typeface="微软雅黑" panose="020B0503020204020204" pitchFamily="34" charset="-122"/>
                    <a:ea typeface="微软雅黑" panose="020B0503020204020204" pitchFamily="34" charset="-122"/>
                  </a:rPr>
                  <a:t>湖南高考综合改革背景及进展</a:t>
                </a:r>
                <a:endParaRPr lang="zh-CN" altLang="en-US" sz="2400" b="1" dirty="0">
                  <a:latin typeface="微软雅黑" panose="020B0503020204020204" pitchFamily="34" charset="-122"/>
                  <a:ea typeface="微软雅黑" panose="020B0503020204020204" pitchFamily="34" charset="-122"/>
                </a:endParaRPr>
              </a:p>
            </p:txBody>
          </p:sp>
          <p:sp>
            <p:nvSpPr>
              <p:cNvPr id="19" name="TextBox 106"/>
              <p:cNvSpPr txBox="1">
                <a:spLocks noChangeArrowheads="1"/>
              </p:cNvSpPr>
              <p:nvPr/>
            </p:nvSpPr>
            <p:spPr bwMode="auto">
              <a:xfrm>
                <a:off x="4158821" y="875183"/>
                <a:ext cx="399499" cy="791131"/>
              </a:xfrm>
              <a:prstGeom prst="rect">
                <a:avLst/>
              </a:prstGeom>
              <a:noFill/>
              <a:ln>
                <a:noFill/>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zh-CN" altLang="en-US"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5" name="组合 30"/>
          <p:cNvGrpSpPr>
            <a:grpSpLocks noChangeAspect="1"/>
          </p:cNvGrpSpPr>
          <p:nvPr/>
        </p:nvGrpSpPr>
        <p:grpSpPr>
          <a:xfrm>
            <a:off x="368061" y="1726322"/>
            <a:ext cx="2880000" cy="2645409"/>
            <a:chOff x="-138418" y="1726322"/>
            <a:chExt cx="3113798" cy="2860163"/>
          </a:xfrm>
        </p:grpSpPr>
        <p:sp>
          <p:nvSpPr>
            <p:cNvPr id="35" name="KSO_Shape"/>
            <p:cNvSpPr>
              <a:spLocks noChangeAspect="1"/>
            </p:cNvSpPr>
            <p:nvPr/>
          </p:nvSpPr>
          <p:spPr bwMode="auto">
            <a:xfrm>
              <a:off x="-138418" y="1726322"/>
              <a:ext cx="2880000" cy="2860163"/>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0070C0"/>
            </a:solidFill>
            <a:ln>
              <a:noFill/>
            </a:ln>
          </p:spPr>
          <p:txBody>
            <a:bodyPr bIns="720000" anchor="ctr">
              <a:scene3d>
                <a:camera prst="orthographicFront"/>
                <a:lightRig rig="threePt" dir="t"/>
              </a:scene3d>
              <a:sp3d contourW="12700">
                <a:contourClr>
                  <a:srgbClr val="FFFFFF"/>
                </a:contourClr>
              </a:sp3d>
            </a:bodyPr>
            <a:lstStyle/>
            <a:p>
              <a:pPr algn="ctr"/>
              <a:endParaRPr lang="zh-CN" altLang="en-US" dirty="0">
                <a:solidFill>
                  <a:srgbClr val="FFFFFF"/>
                </a:solidFill>
              </a:endParaRPr>
            </a:p>
          </p:txBody>
        </p:sp>
        <p:sp>
          <p:nvSpPr>
            <p:cNvPr id="36" name="文本框 48"/>
            <p:cNvSpPr txBox="1"/>
            <p:nvPr/>
          </p:nvSpPr>
          <p:spPr>
            <a:xfrm>
              <a:off x="118284" y="2046533"/>
              <a:ext cx="2857096" cy="1060450"/>
            </a:xfrm>
            <a:prstGeom prst="rect">
              <a:avLst/>
            </a:prstGeom>
            <a:noFill/>
          </p:spPr>
          <p:txBody>
            <a:bodyPr anchor="ctr"/>
            <a:lstStyle/>
            <a:p>
              <a:r>
                <a:rPr lang="en-US" altLang="zh-CN" sz="4000" spc="400" dirty="0">
                  <a:solidFill>
                    <a:schemeClr val="bg1"/>
                  </a:solidFill>
                  <a:effectLst>
                    <a:outerShdw blurRad="38100" dist="38100" dir="2700000" algn="tl">
                      <a:srgbClr val="000000">
                        <a:alpha val="43137"/>
                      </a:srgbClr>
                    </a:outerShdw>
                  </a:effectLst>
                  <a:latin typeface="Broadway" panose="04040905080B02020502" pitchFamily="82" charset="0"/>
                  <a:ea typeface="华文中宋" panose="02010600040101010101" pitchFamily="2" charset="-122"/>
                </a:rPr>
                <a:t>C</a:t>
              </a:r>
              <a:r>
                <a:rPr lang="en-US" altLang="zh-CN" sz="2200" spc="400" dirty="0">
                  <a:solidFill>
                    <a:schemeClr val="bg1"/>
                  </a:solidFill>
                  <a:effectLst>
                    <a:outerShdw blurRad="38100" dist="38100" dir="2700000" algn="tl">
                      <a:srgbClr val="000000">
                        <a:alpha val="43137"/>
                      </a:srgbClr>
                    </a:outerShdw>
                  </a:effectLst>
                  <a:latin typeface="Broadway" panose="04040905080B02020502" pitchFamily="82" charset="0"/>
                  <a:ea typeface="华文中宋" panose="02010600040101010101" pitchFamily="2" charset="-122"/>
                </a:rPr>
                <a:t>ONTENTS</a:t>
              </a:r>
              <a:endParaRPr lang="zh-CN" altLang="en-US" sz="2200" spc="400" dirty="0">
                <a:solidFill>
                  <a:schemeClr val="bg1"/>
                </a:solidFill>
                <a:effectLst>
                  <a:outerShdw blurRad="38100" dist="38100" dir="2700000" algn="tl">
                    <a:srgbClr val="000000">
                      <a:alpha val="43137"/>
                    </a:srgbClr>
                  </a:outerShdw>
                </a:effectLst>
                <a:latin typeface="Broadway" panose="04040905080B02020502" pitchFamily="82" charset="0"/>
                <a:ea typeface="华文中宋" panose="02010600040101010101" pitchFamily="2" charset="-122"/>
              </a:endParaRPr>
            </a:p>
          </p:txBody>
        </p:sp>
        <p:sp>
          <p:nvSpPr>
            <p:cNvPr id="37" name="文本框 103"/>
            <p:cNvSpPr txBox="1">
              <a:spLocks noChangeArrowheads="1"/>
            </p:cNvSpPr>
            <p:nvPr/>
          </p:nvSpPr>
          <p:spPr bwMode="auto">
            <a:xfrm>
              <a:off x="654874" y="1877442"/>
              <a:ext cx="1469072" cy="452438"/>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  录</a:t>
              </a:r>
            </a:p>
          </p:txBody>
        </p:sp>
      </p:grpSp>
      <p:grpSp>
        <p:nvGrpSpPr>
          <p:cNvPr id="6" name="组合 2"/>
          <p:cNvGrpSpPr/>
          <p:nvPr/>
        </p:nvGrpSpPr>
        <p:grpSpPr>
          <a:xfrm>
            <a:off x="3303470" y="2274232"/>
            <a:ext cx="5316484" cy="645908"/>
            <a:chOff x="3874761" y="797074"/>
            <a:chExt cx="6095237" cy="1030908"/>
          </a:xfrm>
        </p:grpSpPr>
        <p:sp>
          <p:nvSpPr>
            <p:cNvPr id="46" name="Freeform 11"/>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grpSp>
          <p:nvGrpSpPr>
            <p:cNvPr id="7" name="组合 1"/>
            <p:cNvGrpSpPr/>
            <p:nvPr/>
          </p:nvGrpSpPr>
          <p:grpSpPr>
            <a:xfrm>
              <a:off x="3874761" y="797074"/>
              <a:ext cx="6095237" cy="1030908"/>
              <a:chOff x="3874761" y="797074"/>
              <a:chExt cx="6095237" cy="1030908"/>
            </a:xfrm>
          </p:grpSpPr>
          <p:sp>
            <p:nvSpPr>
              <p:cNvPr id="48" name="Freeform 10"/>
              <p:cNvSpPr/>
              <p:nvPr/>
            </p:nvSpPr>
            <p:spPr bwMode="auto">
              <a:xfrm>
                <a:off x="3874761" y="863749"/>
                <a:ext cx="6095237" cy="964233"/>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68562" tIns="34281" rIns="68562" bIns="34281"/>
              <a:lstStyle/>
              <a:p>
                <a:endParaRPr lang="zh-CN" altLang="en-US" dirty="0"/>
              </a:p>
            </p:txBody>
          </p:sp>
          <p:sp>
            <p:nvSpPr>
              <p:cNvPr id="49" name="Rectangle 12"/>
              <p:cNvSpPr>
                <a:spLocks noChangeArrowheads="1"/>
              </p:cNvSpPr>
              <p:nvPr/>
            </p:nvSpPr>
            <p:spPr bwMode="auto">
              <a:xfrm>
                <a:off x="4061620" y="797074"/>
                <a:ext cx="540333" cy="899951"/>
              </a:xfrm>
              <a:prstGeom prst="rect">
                <a:avLst/>
              </a:prstGeom>
              <a:solidFill>
                <a:srgbClr val="0070C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0" name="TextBox 105"/>
              <p:cNvSpPr txBox="1">
                <a:spLocks noChangeArrowheads="1"/>
              </p:cNvSpPr>
              <p:nvPr/>
            </p:nvSpPr>
            <p:spPr bwMode="auto">
              <a:xfrm>
                <a:off x="4664362" y="924254"/>
                <a:ext cx="5129547" cy="757897"/>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latin typeface="微软雅黑" panose="020B0503020204020204" pitchFamily="34" charset="-122"/>
                    <a:ea typeface="微软雅黑" panose="020B0503020204020204" pitchFamily="34" charset="-122"/>
                  </a:rPr>
                  <a:t>高考综合改革落地方案政策内容</a:t>
                </a:r>
                <a:endParaRPr lang="zh-CN" altLang="en-US" sz="2400" b="1" dirty="0">
                  <a:latin typeface="微软雅黑" panose="020B0503020204020204" pitchFamily="34" charset="-122"/>
                  <a:ea typeface="微软雅黑" panose="020B0503020204020204" pitchFamily="34" charset="-122"/>
                </a:endParaRPr>
              </a:p>
            </p:txBody>
          </p:sp>
          <p:sp>
            <p:nvSpPr>
              <p:cNvPr id="51" name="TextBox 106"/>
              <p:cNvSpPr txBox="1">
                <a:spLocks noChangeArrowheads="1"/>
              </p:cNvSpPr>
              <p:nvPr/>
            </p:nvSpPr>
            <p:spPr bwMode="auto">
              <a:xfrm>
                <a:off x="4158821" y="875183"/>
                <a:ext cx="399499" cy="791131"/>
              </a:xfrm>
              <a:prstGeom prst="rect">
                <a:avLst/>
              </a:prstGeom>
              <a:noFill/>
              <a:ln>
                <a:noFill/>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zh-CN" altLang="en-US"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8" name="组合 2"/>
          <p:cNvGrpSpPr/>
          <p:nvPr/>
        </p:nvGrpSpPr>
        <p:grpSpPr>
          <a:xfrm>
            <a:off x="3310532" y="3081990"/>
            <a:ext cx="5316484" cy="645908"/>
            <a:chOff x="3874761" y="797074"/>
            <a:chExt cx="6095237" cy="1030908"/>
          </a:xfrm>
        </p:grpSpPr>
        <p:sp>
          <p:nvSpPr>
            <p:cNvPr id="53" name="Freeform 11"/>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grpSp>
          <p:nvGrpSpPr>
            <p:cNvPr id="10" name="组合 1"/>
            <p:cNvGrpSpPr/>
            <p:nvPr/>
          </p:nvGrpSpPr>
          <p:grpSpPr>
            <a:xfrm>
              <a:off x="3874761" y="797074"/>
              <a:ext cx="6095237" cy="1030908"/>
              <a:chOff x="3874761" y="797074"/>
              <a:chExt cx="6095237" cy="1030908"/>
            </a:xfrm>
          </p:grpSpPr>
          <p:sp>
            <p:nvSpPr>
              <p:cNvPr id="55" name="Freeform 10"/>
              <p:cNvSpPr/>
              <p:nvPr/>
            </p:nvSpPr>
            <p:spPr bwMode="auto">
              <a:xfrm>
                <a:off x="3874761" y="863749"/>
                <a:ext cx="6095237" cy="964233"/>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68562" tIns="34281" rIns="68562" bIns="34281"/>
              <a:lstStyle/>
              <a:p>
                <a:endParaRPr lang="zh-CN" altLang="en-US"/>
              </a:p>
            </p:txBody>
          </p:sp>
          <p:sp>
            <p:nvSpPr>
              <p:cNvPr id="56" name="Rectangle 12"/>
              <p:cNvSpPr>
                <a:spLocks noChangeArrowheads="1"/>
              </p:cNvSpPr>
              <p:nvPr/>
            </p:nvSpPr>
            <p:spPr bwMode="auto">
              <a:xfrm>
                <a:off x="4061620" y="797074"/>
                <a:ext cx="540333" cy="899951"/>
              </a:xfrm>
              <a:prstGeom prst="rect">
                <a:avLst/>
              </a:prstGeom>
              <a:solidFill>
                <a:srgbClr val="0070C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 name="TextBox 105"/>
              <p:cNvSpPr txBox="1">
                <a:spLocks noChangeArrowheads="1"/>
              </p:cNvSpPr>
              <p:nvPr/>
            </p:nvSpPr>
            <p:spPr bwMode="auto">
              <a:xfrm>
                <a:off x="4664363" y="910065"/>
                <a:ext cx="4747285" cy="757897"/>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zh-CN" altLang="en-US" sz="2400" b="1" dirty="0">
                  <a:latin typeface="微软雅黑" panose="020B0503020204020204" pitchFamily="34" charset="-122"/>
                  <a:ea typeface="微软雅黑" panose="020B0503020204020204" pitchFamily="34" charset="-122"/>
                </a:endParaRPr>
              </a:p>
            </p:txBody>
          </p:sp>
          <p:sp>
            <p:nvSpPr>
              <p:cNvPr id="58" name="TextBox 106"/>
              <p:cNvSpPr txBox="1">
                <a:spLocks noChangeArrowheads="1"/>
              </p:cNvSpPr>
              <p:nvPr/>
            </p:nvSpPr>
            <p:spPr bwMode="auto">
              <a:xfrm>
                <a:off x="4158821" y="875183"/>
                <a:ext cx="399499" cy="791131"/>
              </a:xfrm>
              <a:prstGeom prst="rect">
                <a:avLst/>
              </a:prstGeom>
              <a:noFill/>
              <a:ln>
                <a:noFill/>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zh-CN" altLang="en-US"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11" name="组合 2"/>
          <p:cNvGrpSpPr/>
          <p:nvPr/>
        </p:nvGrpSpPr>
        <p:grpSpPr>
          <a:xfrm>
            <a:off x="3313030" y="3940935"/>
            <a:ext cx="5524241" cy="645908"/>
            <a:chOff x="3874761" y="797074"/>
            <a:chExt cx="6333426" cy="1030908"/>
          </a:xfrm>
        </p:grpSpPr>
        <p:sp>
          <p:nvSpPr>
            <p:cNvPr id="60" name="Freeform 11"/>
            <p:cNvSpPr/>
            <p:nvPr/>
          </p:nvSpPr>
          <p:spPr bwMode="auto">
            <a:xfrm>
              <a:off x="3997352" y="797074"/>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070C0"/>
            </a:solidFill>
            <a:ln>
              <a:noFill/>
            </a:ln>
          </p:spPr>
          <p:txBody>
            <a:bodyPr lIns="68562" tIns="34281" rIns="68562" bIns="34281"/>
            <a:lstStyle/>
            <a:p>
              <a:endParaRPr lang="zh-CN" altLang="en-US"/>
            </a:p>
          </p:txBody>
        </p:sp>
        <p:grpSp>
          <p:nvGrpSpPr>
            <p:cNvPr id="12" name="组合 1"/>
            <p:cNvGrpSpPr/>
            <p:nvPr/>
          </p:nvGrpSpPr>
          <p:grpSpPr>
            <a:xfrm>
              <a:off x="3874761" y="797074"/>
              <a:ext cx="6333426" cy="1030908"/>
              <a:chOff x="3874761" y="797074"/>
              <a:chExt cx="6333426" cy="1030908"/>
            </a:xfrm>
          </p:grpSpPr>
          <p:sp>
            <p:nvSpPr>
              <p:cNvPr id="62" name="Freeform 10"/>
              <p:cNvSpPr/>
              <p:nvPr/>
            </p:nvSpPr>
            <p:spPr bwMode="auto">
              <a:xfrm>
                <a:off x="3874761" y="863749"/>
                <a:ext cx="6095237" cy="964233"/>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lIns="68562" tIns="34281" rIns="68562" bIns="34281"/>
              <a:lstStyle/>
              <a:p>
                <a:endParaRPr lang="zh-CN" altLang="en-US"/>
              </a:p>
            </p:txBody>
          </p:sp>
          <p:sp>
            <p:nvSpPr>
              <p:cNvPr id="63" name="Rectangle 12"/>
              <p:cNvSpPr>
                <a:spLocks noChangeArrowheads="1"/>
              </p:cNvSpPr>
              <p:nvPr/>
            </p:nvSpPr>
            <p:spPr bwMode="auto">
              <a:xfrm>
                <a:off x="4061620" y="797074"/>
                <a:ext cx="540333" cy="899951"/>
              </a:xfrm>
              <a:prstGeom prst="rect">
                <a:avLst/>
              </a:prstGeom>
              <a:solidFill>
                <a:srgbClr val="0070C0"/>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4" name="TextBox 105"/>
              <p:cNvSpPr txBox="1">
                <a:spLocks noChangeArrowheads="1"/>
              </p:cNvSpPr>
              <p:nvPr/>
            </p:nvSpPr>
            <p:spPr bwMode="auto">
              <a:xfrm>
                <a:off x="4664362" y="924254"/>
                <a:ext cx="5543825" cy="757897"/>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solidFill>
                      <a:srgbClr val="FF0000"/>
                    </a:solidFill>
                    <a:latin typeface="微软雅黑" panose="020B0503020204020204" pitchFamily="34" charset="-122"/>
                    <a:ea typeface="微软雅黑" panose="020B0503020204020204" pitchFamily="34" charset="-122"/>
                  </a:rPr>
                  <a:t>有关工作要求</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65" name="TextBox 106"/>
              <p:cNvSpPr txBox="1">
                <a:spLocks noChangeArrowheads="1"/>
              </p:cNvSpPr>
              <p:nvPr/>
            </p:nvSpPr>
            <p:spPr bwMode="auto">
              <a:xfrm>
                <a:off x="4158821" y="875183"/>
                <a:ext cx="399499" cy="791131"/>
              </a:xfrm>
              <a:prstGeom prst="rect">
                <a:avLst/>
              </a:prstGeom>
              <a:noFill/>
              <a:ln>
                <a:noFill/>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zh-CN" altLang="en-US" sz="2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sp>
        <p:nvSpPr>
          <p:cNvPr id="40" name="TextBox 105"/>
          <p:cNvSpPr txBox="1">
            <a:spLocks noChangeArrowheads="1"/>
          </p:cNvSpPr>
          <p:nvPr/>
        </p:nvSpPr>
        <p:spPr bwMode="auto">
          <a:xfrm>
            <a:off x="3998369" y="3150296"/>
            <a:ext cx="4835523" cy="512430"/>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latin typeface="微软雅黑" panose="020B0503020204020204" pitchFamily="34" charset="-122"/>
                <a:ea typeface="微软雅黑" panose="020B0503020204020204" pitchFamily="34" charset="-122"/>
              </a:rPr>
              <a:t>新高考适应性考试工作安排</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7"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8" name="TextBox 29"/>
            <p:cNvSpPr txBox="1">
              <a:spLocks noChangeArrowheads="1"/>
            </p:cNvSpPr>
            <p:nvPr/>
          </p:nvSpPr>
          <p:spPr bwMode="auto">
            <a:xfrm>
              <a:off x="740247" y="68961"/>
              <a:ext cx="5044546" cy="399562"/>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工作要求</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5" name="组合 44"/>
              <p:cNvGrpSpPr/>
              <p:nvPr/>
            </p:nvGrpSpPr>
            <p:grpSpPr bwMode="auto">
              <a:xfrm>
                <a:off x="0" y="0"/>
                <a:ext cx="576187" cy="676543"/>
                <a:chOff x="0" y="0"/>
                <a:chExt cx="576187" cy="676543"/>
              </a:xfrm>
            </p:grpSpPr>
            <p:sp>
              <p:nvSpPr>
                <p:cNvPr id="13"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14"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11" name="图片 45"/>
              <p:cNvPicPr>
                <a:picLocks noChangeAspect="1" noChangeArrowheads="1"/>
              </p:cNvPicPr>
              <p:nvPr/>
            </p:nvPicPr>
            <p:blipFill>
              <a:blip r:embed="rId2" cstate="print"/>
              <a:srcRect/>
              <a:stretch>
                <a:fillRect/>
              </a:stretch>
            </p:blipFill>
            <p:spPr bwMode="auto">
              <a:xfrm flipH="1">
                <a:off x="394503" y="184967"/>
                <a:ext cx="318948" cy="123230"/>
              </a:xfrm>
              <a:prstGeom prst="rect">
                <a:avLst/>
              </a:prstGeom>
              <a:noFill/>
              <a:ln w="9525">
                <a:noFill/>
                <a:miter lim="800000"/>
                <a:headEnd/>
                <a:tailEnd/>
              </a:ln>
            </p:spPr>
          </p:pic>
          <p:pic>
            <p:nvPicPr>
              <p:cNvPr id="12" name="图片 46"/>
              <p:cNvPicPr>
                <a:picLocks noChangeAspect="1" noChangeArrowheads="1"/>
              </p:cNvPicPr>
              <p:nvPr/>
            </p:nvPicPr>
            <p:blipFill>
              <a:blip r:embed="rId2"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5" name="AutoShape 12"/>
          <p:cNvSpPr>
            <a:spLocks noChangeArrowheads="1"/>
          </p:cNvSpPr>
          <p:nvPr/>
        </p:nvSpPr>
        <p:spPr bwMode="gray">
          <a:xfrm>
            <a:off x="591544" y="1440872"/>
            <a:ext cx="8021053" cy="2888343"/>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nSpc>
                <a:spcPts val="2500"/>
              </a:lnSpc>
            </a:pPr>
            <a:r>
              <a:rPr lang="zh-CN" altLang="zh-CN" sz="1800" b="1" dirty="0" smtClean="0">
                <a:solidFill>
                  <a:srgbClr val="FF0000"/>
                </a:solidFill>
                <a:latin typeface="微软雅黑" pitchFamily="34" charset="-122"/>
                <a:ea typeface="微软雅黑" pitchFamily="34" charset="-122"/>
              </a:rPr>
              <a:t>进一步提高思想认识。</a:t>
            </a:r>
            <a:r>
              <a:rPr lang="zh-CN" altLang="en-US" sz="1600" b="1" dirty="0" smtClean="0">
                <a:latin typeface="微软雅黑" pitchFamily="34" charset="-122"/>
                <a:ea typeface="微软雅黑" pitchFamily="34" charset="-122"/>
              </a:rPr>
              <a:t>我省自启动实施高考综合改革以来，目前</a:t>
            </a:r>
            <a:r>
              <a:rPr lang="zh-CN" altLang="zh-CN" sz="1600" b="1" dirty="0" smtClean="0">
                <a:latin typeface="微软雅黑" pitchFamily="34" charset="-122"/>
                <a:ea typeface="微软雅黑" pitchFamily="34" charset="-122"/>
              </a:rPr>
              <a:t>进展顺利，过程平稳，社会反响良好，为高考改革安全平稳落地奠定了坚实的基础。但是，前段工作的成效最终要通过改革落地来检验，新高考能否安全平稳落地，关键就是考试和录取。只有考试和录取两个环节的工作安全有序、公平公正、“零差错零事故”，</a:t>
            </a:r>
            <a:r>
              <a:rPr lang="zh-CN" altLang="en-US" sz="1600" b="1" dirty="0" smtClean="0">
                <a:latin typeface="微软雅黑" pitchFamily="34" charset="-122"/>
                <a:ea typeface="微软雅黑" pitchFamily="34" charset="-122"/>
              </a:rPr>
              <a:t>高考改革才算平</a:t>
            </a:r>
            <a:r>
              <a:rPr lang="zh-CN" altLang="zh-CN" sz="1600" b="1" dirty="0" smtClean="0">
                <a:latin typeface="微软雅黑" pitchFamily="34" charset="-122"/>
                <a:ea typeface="微软雅黑" pitchFamily="34" charset="-122"/>
              </a:rPr>
              <a:t>稳落地。改革能否平稳落地，既关系着高考改革成败，更关系着社会稳定大局，各地各部门各学校必须切实将思想统一到中央和省委省政府的决策部署上来，切实提高政治站位，统一思想、守土尽责，把各项任务要求落到实处，确保高考改革平稳有序实施。</a:t>
            </a:r>
            <a:endParaRPr lang="en-US" altLang="zh-CN" sz="1800" b="1" dirty="0" smtClean="0">
              <a:latin typeface="微软雅黑" pitchFamily="34" charset="-122"/>
              <a:ea typeface="微软雅黑" pitchFamily="34" charset="-122"/>
            </a:endParaRPr>
          </a:p>
        </p:txBody>
      </p:sp>
    </p:spTree>
    <p:extLst>
      <p:ext uri="{BB962C8B-B14F-4D97-AF65-F5344CB8AC3E}">
        <p14:creationId xmlns:p14="http://schemas.microsoft.com/office/powerpoint/2010/main" xmlns="" val="328383531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7"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8" name="TextBox 29"/>
            <p:cNvSpPr txBox="1">
              <a:spLocks noChangeArrowheads="1"/>
            </p:cNvSpPr>
            <p:nvPr/>
          </p:nvSpPr>
          <p:spPr bwMode="auto">
            <a:xfrm>
              <a:off x="740247" y="68961"/>
              <a:ext cx="5044546" cy="399562"/>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工作要求</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5" name="组合 44"/>
              <p:cNvGrpSpPr/>
              <p:nvPr/>
            </p:nvGrpSpPr>
            <p:grpSpPr bwMode="auto">
              <a:xfrm>
                <a:off x="0" y="0"/>
                <a:ext cx="576187" cy="676543"/>
                <a:chOff x="0" y="0"/>
                <a:chExt cx="576187" cy="676543"/>
              </a:xfrm>
            </p:grpSpPr>
            <p:sp>
              <p:nvSpPr>
                <p:cNvPr id="13"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14"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11" name="图片 45"/>
              <p:cNvPicPr>
                <a:picLocks noChangeAspect="1" noChangeArrowheads="1"/>
              </p:cNvPicPr>
              <p:nvPr/>
            </p:nvPicPr>
            <p:blipFill>
              <a:blip r:embed="rId2" cstate="print"/>
              <a:srcRect/>
              <a:stretch>
                <a:fillRect/>
              </a:stretch>
            </p:blipFill>
            <p:spPr bwMode="auto">
              <a:xfrm flipH="1">
                <a:off x="394503" y="184967"/>
                <a:ext cx="318948" cy="123230"/>
              </a:xfrm>
              <a:prstGeom prst="rect">
                <a:avLst/>
              </a:prstGeom>
              <a:noFill/>
              <a:ln w="9525">
                <a:noFill/>
                <a:miter lim="800000"/>
                <a:headEnd/>
                <a:tailEnd/>
              </a:ln>
            </p:spPr>
          </p:pic>
          <p:pic>
            <p:nvPicPr>
              <p:cNvPr id="12" name="图片 46"/>
              <p:cNvPicPr>
                <a:picLocks noChangeAspect="1" noChangeArrowheads="1"/>
              </p:cNvPicPr>
              <p:nvPr/>
            </p:nvPicPr>
            <p:blipFill>
              <a:blip r:embed="rId2"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5" name="AutoShape 12"/>
          <p:cNvSpPr>
            <a:spLocks noChangeArrowheads="1"/>
          </p:cNvSpPr>
          <p:nvPr/>
        </p:nvSpPr>
        <p:spPr bwMode="gray">
          <a:xfrm>
            <a:off x="570763" y="1523999"/>
            <a:ext cx="8021053" cy="2888343"/>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nSpc>
                <a:spcPts val="2500"/>
              </a:lnSpc>
            </a:pPr>
            <a:r>
              <a:rPr lang="zh-CN" altLang="zh-CN" sz="1800" b="1" dirty="0" smtClean="0">
                <a:solidFill>
                  <a:srgbClr val="FF0000"/>
                </a:solidFill>
                <a:latin typeface="微软雅黑" pitchFamily="34" charset="-122"/>
                <a:ea typeface="微软雅黑" pitchFamily="34" charset="-122"/>
              </a:rPr>
              <a:t>切实做好政策宣传解读工作</a:t>
            </a:r>
            <a:r>
              <a:rPr lang="zh-CN" altLang="zh-CN" sz="1800" b="1" dirty="0" smtClean="0">
                <a:solidFill>
                  <a:srgbClr val="FF0000"/>
                </a:solidFill>
              </a:rPr>
              <a:t>。</a:t>
            </a:r>
            <a:r>
              <a:rPr lang="zh-CN" altLang="zh-CN" sz="1600" b="1" dirty="0" smtClean="0">
                <a:latin typeface="微软雅黑" pitchFamily="34" charset="-122"/>
                <a:ea typeface="微软雅黑" pitchFamily="34" charset="-122"/>
              </a:rPr>
              <a:t>高考改革的落地方案政策性很</a:t>
            </a:r>
            <a:r>
              <a:rPr lang="zh-CN" altLang="en-US" sz="1600" b="1" dirty="0" smtClean="0">
                <a:latin typeface="微软雅黑" pitchFamily="34" charset="-122"/>
                <a:ea typeface="微软雅黑" pitchFamily="34" charset="-122"/>
              </a:rPr>
              <a:t>强，需要加强宣传解读，让考生、家长和招生考试系统乃至教育系统切实知晓、理解政策</a:t>
            </a:r>
            <a:r>
              <a:rPr lang="zh-CN" altLang="zh-CN" sz="1600" b="1" dirty="0" smtClean="0">
                <a:latin typeface="微软雅黑" pitchFamily="34" charset="-122"/>
                <a:ea typeface="微软雅黑" pitchFamily="34" charset="-122"/>
              </a:rPr>
              <a:t>。要</a:t>
            </a:r>
            <a:r>
              <a:rPr lang="zh-CN" altLang="en-US" sz="1600" b="1" dirty="0" smtClean="0">
                <a:latin typeface="微软雅黑" pitchFamily="34" charset="-122"/>
                <a:ea typeface="微软雅黑" pitchFamily="34" charset="-122"/>
              </a:rPr>
              <a:t>充分运用各种媒体</a:t>
            </a:r>
            <a:r>
              <a:rPr lang="zh-CN" altLang="zh-CN" sz="1600" b="1" dirty="0" smtClean="0">
                <a:latin typeface="微软雅黑" pitchFamily="34" charset="-122"/>
                <a:ea typeface="微软雅黑" pitchFamily="34" charset="-122"/>
              </a:rPr>
              <a:t>，坚持正面宣传，突出正面育人导向，将落地</a:t>
            </a:r>
            <a:r>
              <a:rPr lang="zh-CN" altLang="en-US" sz="1600" b="1" dirty="0" smtClean="0">
                <a:latin typeface="微软雅黑" pitchFamily="34" charset="-122"/>
                <a:ea typeface="微软雅黑" pitchFamily="34" charset="-122"/>
              </a:rPr>
              <a:t>方案有关</a:t>
            </a:r>
            <a:r>
              <a:rPr lang="zh-CN" altLang="zh-CN" sz="1600" b="1" dirty="0" smtClean="0">
                <a:latin typeface="微软雅黑" pitchFamily="34" charset="-122"/>
                <a:ea typeface="微软雅黑" pitchFamily="34" charset="-122"/>
              </a:rPr>
              <a:t>政策设定的重要意义和具体操作办法</a:t>
            </a:r>
            <a:r>
              <a:rPr lang="zh-CN" altLang="en-US" sz="1600" b="1" dirty="0" smtClean="0">
                <a:latin typeface="微软雅黑" pitchFamily="34" charset="-122"/>
                <a:ea typeface="微软雅黑" pitchFamily="34" charset="-122"/>
              </a:rPr>
              <a:t>解释情况</a:t>
            </a:r>
            <a:r>
              <a:rPr lang="zh-CN" altLang="zh-CN" sz="1600" b="1" dirty="0" smtClean="0">
                <a:latin typeface="微软雅黑" pitchFamily="34" charset="-122"/>
                <a:ea typeface="微软雅黑" pitchFamily="34" charset="-122"/>
              </a:rPr>
              <a:t>。宣传工作要注重传播“正能量”，切实防止舆论炒作</a:t>
            </a:r>
            <a:r>
              <a:rPr lang="zh-CN" altLang="en-US" sz="1600" b="1" dirty="0" smtClean="0">
                <a:latin typeface="微软雅黑" pitchFamily="34" charset="-122"/>
                <a:ea typeface="微软雅黑" pitchFamily="34" charset="-122"/>
              </a:rPr>
              <a:t>。同时，要加强</a:t>
            </a:r>
            <a:r>
              <a:rPr lang="zh-CN" altLang="zh-CN" sz="1600" b="1" dirty="0" smtClean="0">
                <a:latin typeface="微软雅黑" pitchFamily="34" charset="-122"/>
                <a:ea typeface="微软雅黑" pitchFamily="34" charset="-122"/>
              </a:rPr>
              <a:t>舆</a:t>
            </a:r>
            <a:r>
              <a:rPr lang="zh-CN" altLang="en-US" sz="1600" b="1" dirty="0" smtClean="0">
                <a:latin typeface="微软雅黑" pitchFamily="34" charset="-122"/>
                <a:ea typeface="微软雅黑" pitchFamily="34" charset="-122"/>
              </a:rPr>
              <a:t>引导，密切关注舆情</a:t>
            </a:r>
            <a:r>
              <a:rPr lang="zh-CN" altLang="zh-CN" sz="1600" b="1" dirty="0" smtClean="0">
                <a:latin typeface="微软雅黑" pitchFamily="34" charset="-122"/>
                <a:ea typeface="微软雅黑" pitchFamily="34" charset="-122"/>
              </a:rPr>
              <a:t>，对不实报道要及时发声、及时澄清，对于负面信息和有害信息要迅速处置、迅速降温。要做好信访接待和维稳工作，切实落实岗位职责，耐心细致地做好群众的接访、疏导、劝解工作。</a:t>
            </a:r>
            <a:endParaRPr lang="zh-CN" altLang="zh-CN" sz="1600" b="1" dirty="0">
              <a:latin typeface="微软雅黑" pitchFamily="34" charset="-122"/>
              <a:ea typeface="微软雅黑" pitchFamily="34" charset="-122"/>
            </a:endParaRPr>
          </a:p>
        </p:txBody>
      </p:sp>
    </p:spTree>
    <p:extLst>
      <p:ext uri="{BB962C8B-B14F-4D97-AF65-F5344CB8AC3E}">
        <p14:creationId xmlns:p14="http://schemas.microsoft.com/office/powerpoint/2010/main" xmlns="" val="328383531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608110"/>
            <a:chOff x="0" y="1"/>
            <a:chExt cx="5905369" cy="542184"/>
          </a:xfrm>
        </p:grpSpPr>
        <p:sp>
          <p:nvSpPr>
            <p:cNvPr id="7"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8" name="TextBox 29"/>
            <p:cNvSpPr txBox="1">
              <a:spLocks noChangeArrowheads="1"/>
            </p:cNvSpPr>
            <p:nvPr/>
          </p:nvSpPr>
          <p:spPr bwMode="auto">
            <a:xfrm>
              <a:off x="740247" y="68961"/>
              <a:ext cx="5044546" cy="399562"/>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工作要求</a:t>
              </a:r>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5" name="组合 44"/>
              <p:cNvGrpSpPr/>
              <p:nvPr/>
            </p:nvGrpSpPr>
            <p:grpSpPr bwMode="auto">
              <a:xfrm>
                <a:off x="0" y="0"/>
                <a:ext cx="576187" cy="676543"/>
                <a:chOff x="0" y="0"/>
                <a:chExt cx="576187" cy="676543"/>
              </a:xfrm>
            </p:grpSpPr>
            <p:sp>
              <p:nvSpPr>
                <p:cNvPr id="13"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14"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11" name="图片 45"/>
              <p:cNvPicPr>
                <a:picLocks noChangeAspect="1" noChangeArrowheads="1"/>
              </p:cNvPicPr>
              <p:nvPr/>
            </p:nvPicPr>
            <p:blipFill>
              <a:blip r:embed="rId2" cstate="print"/>
              <a:srcRect/>
              <a:stretch>
                <a:fillRect/>
              </a:stretch>
            </p:blipFill>
            <p:spPr bwMode="auto">
              <a:xfrm flipH="1">
                <a:off x="394503" y="184967"/>
                <a:ext cx="318948" cy="123230"/>
              </a:xfrm>
              <a:prstGeom prst="rect">
                <a:avLst/>
              </a:prstGeom>
              <a:noFill/>
              <a:ln w="9525">
                <a:noFill/>
                <a:miter lim="800000"/>
                <a:headEnd/>
                <a:tailEnd/>
              </a:ln>
            </p:spPr>
          </p:pic>
          <p:pic>
            <p:nvPicPr>
              <p:cNvPr id="12" name="图片 46"/>
              <p:cNvPicPr>
                <a:picLocks noChangeAspect="1" noChangeArrowheads="1"/>
              </p:cNvPicPr>
              <p:nvPr/>
            </p:nvPicPr>
            <p:blipFill>
              <a:blip r:embed="rId2"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5" name="AutoShape 12"/>
          <p:cNvSpPr>
            <a:spLocks noChangeArrowheads="1"/>
          </p:cNvSpPr>
          <p:nvPr/>
        </p:nvSpPr>
        <p:spPr bwMode="gray">
          <a:xfrm>
            <a:off x="536127" y="1537855"/>
            <a:ext cx="8021053" cy="2583874"/>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nSpc>
                <a:spcPts val="2500"/>
              </a:lnSpc>
            </a:pPr>
            <a:r>
              <a:rPr lang="zh-CN" altLang="zh-CN" sz="1800" b="1" dirty="0" smtClean="0">
                <a:solidFill>
                  <a:srgbClr val="FF0000"/>
                </a:solidFill>
                <a:latin typeface="微软雅黑" pitchFamily="34" charset="-122"/>
                <a:ea typeface="微软雅黑" pitchFamily="34" charset="-122"/>
              </a:rPr>
              <a:t>加快推进高考综合改革各项准备工作。</a:t>
            </a:r>
            <a:r>
              <a:rPr lang="zh-CN" altLang="en-US" sz="1600" b="1" dirty="0" smtClean="0">
                <a:latin typeface="微软雅黑" pitchFamily="34" charset="-122"/>
                <a:ea typeface="微软雅黑" pitchFamily="34" charset="-122"/>
              </a:rPr>
              <a:t>距离高考综合改革落地只有半年时间，各地各相关部门各有关学校，要切实加大投入，做好高考综合改革各项准备工作。要</a:t>
            </a:r>
            <a:r>
              <a:rPr lang="zh-CN" altLang="zh-CN" sz="1600" b="1" dirty="0" smtClean="0">
                <a:latin typeface="微软雅黑" pitchFamily="34" charset="-122"/>
                <a:ea typeface="微软雅黑" pitchFamily="34" charset="-122"/>
              </a:rPr>
              <a:t>组织做好高考改革模拟演练，加快完善招生考试机构相关基础条件，</a:t>
            </a:r>
            <a:r>
              <a:rPr lang="zh-CN" altLang="en-US" sz="1600" b="1" dirty="0" smtClean="0">
                <a:latin typeface="微软雅黑" pitchFamily="34" charset="-122"/>
                <a:ea typeface="微软雅黑" pitchFamily="34" charset="-122"/>
              </a:rPr>
              <a:t>进一步提升招生考试机构专业化水平等，</a:t>
            </a:r>
            <a:r>
              <a:rPr lang="zh-CN" altLang="zh-CN" sz="1600" b="1" dirty="0" smtClean="0">
                <a:latin typeface="微软雅黑" pitchFamily="34" charset="-122"/>
                <a:ea typeface="微软雅黑" pitchFamily="34" charset="-122"/>
              </a:rPr>
              <a:t>为改革平稳落地提供全力保障。</a:t>
            </a:r>
          </a:p>
          <a:p>
            <a:pPr>
              <a:lnSpc>
                <a:spcPts val="2500"/>
              </a:lnSpc>
            </a:pPr>
            <a:endParaRPr lang="zh-CN" altLang="zh-CN" sz="1600" b="1" dirty="0">
              <a:latin typeface="微软雅黑" pitchFamily="34" charset="-122"/>
              <a:ea typeface="微软雅黑" pitchFamily="34" charset="-122"/>
            </a:endParaRPr>
          </a:p>
        </p:txBody>
      </p:sp>
    </p:spTree>
    <p:extLst>
      <p:ext uri="{BB962C8B-B14F-4D97-AF65-F5344CB8AC3E}">
        <p14:creationId xmlns:p14="http://schemas.microsoft.com/office/powerpoint/2010/main" xmlns="" val="328383531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矩形 23"/>
          <p:cNvSpPr/>
          <p:nvPr/>
        </p:nvSpPr>
        <p:spPr>
          <a:xfrm>
            <a:off x="0" y="0"/>
            <a:ext cx="9144000" cy="3304572"/>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Rectangle 3"/>
          <p:cNvSpPr txBox="1">
            <a:spLocks noChangeArrowheads="1"/>
          </p:cNvSpPr>
          <p:nvPr/>
        </p:nvSpPr>
        <p:spPr>
          <a:xfrm>
            <a:off x="369298" y="1391223"/>
            <a:ext cx="8627745" cy="13050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lnSpc>
                <a:spcPct val="150000"/>
              </a:lnSpc>
            </a:pPr>
            <a:r>
              <a:rPr lang="zh-CN" altLang="en-US" sz="36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谢谢</a:t>
            </a:r>
            <a:r>
              <a:rPr lang="zh-CN" altLang="en-US" sz="3600" b="1"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大家 ！</a:t>
            </a:r>
            <a:endParaRPr lang="en-US" altLang="zh-CN" sz="36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endParaRPr>
          </a:p>
        </p:txBody>
      </p:sp>
      <p:grpSp>
        <p:nvGrpSpPr>
          <p:cNvPr id="3" name="组合 28"/>
          <p:cNvGrpSpPr/>
          <p:nvPr/>
        </p:nvGrpSpPr>
        <p:grpSpPr>
          <a:xfrm>
            <a:off x="8541729" y="4515180"/>
            <a:ext cx="432048" cy="432834"/>
            <a:chOff x="6084168" y="1274820"/>
            <a:chExt cx="432048" cy="432834"/>
          </a:xfrm>
        </p:grpSpPr>
        <p:sp>
          <p:nvSpPr>
            <p:cNvPr id="30" name="椭圆 22"/>
            <p:cNvSpPr>
              <a:spLocks noChangeArrowheads="1"/>
            </p:cNvSpPr>
            <p:nvPr/>
          </p:nvSpPr>
          <p:spPr bwMode="auto">
            <a:xfrm>
              <a:off x="6084168" y="1274820"/>
              <a:ext cx="432048" cy="432834"/>
            </a:xfrm>
            <a:prstGeom prst="ellipse">
              <a:avLst/>
            </a:prstGeom>
            <a:solidFill>
              <a:srgbClr val="92D05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dirty="0">
                <a:latin typeface="Roboto Light"/>
              </a:endParaRPr>
            </a:p>
          </p:txBody>
        </p:sp>
      </p:grpSp>
      <p:grpSp>
        <p:nvGrpSpPr>
          <p:cNvPr id="4" name="组合 31"/>
          <p:cNvGrpSpPr/>
          <p:nvPr/>
        </p:nvGrpSpPr>
        <p:grpSpPr>
          <a:xfrm>
            <a:off x="7245585" y="4515573"/>
            <a:ext cx="432048" cy="432048"/>
            <a:chOff x="4788024" y="1275213"/>
            <a:chExt cx="432048" cy="432048"/>
          </a:xfrm>
        </p:grpSpPr>
        <p:sp>
          <p:nvSpPr>
            <p:cNvPr id="3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dirty="0">
                <a:latin typeface="Roboto Light"/>
              </a:endParaRPr>
            </a:p>
          </p:txBody>
        </p:sp>
      </p:grpSp>
      <p:grpSp>
        <p:nvGrpSpPr>
          <p:cNvPr id="5" name="组合 34"/>
          <p:cNvGrpSpPr/>
          <p:nvPr/>
        </p:nvGrpSpPr>
        <p:grpSpPr>
          <a:xfrm>
            <a:off x="7893657" y="4515180"/>
            <a:ext cx="432833" cy="432834"/>
            <a:chOff x="5436096" y="1274820"/>
            <a:chExt cx="432833" cy="432834"/>
          </a:xfrm>
        </p:grpSpPr>
        <p:sp>
          <p:nvSpPr>
            <p:cNvPr id="3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dirty="0">
                <a:latin typeface="Roboto Light"/>
              </a:endParaRPr>
            </a:p>
          </p:txBody>
        </p:sp>
      </p:grpSp>
      <p:grpSp>
        <p:nvGrpSpPr>
          <p:cNvPr id="6" name="组合 37"/>
          <p:cNvGrpSpPr/>
          <p:nvPr/>
        </p:nvGrpSpPr>
        <p:grpSpPr>
          <a:xfrm>
            <a:off x="5949441" y="4515180"/>
            <a:ext cx="432833" cy="432834"/>
            <a:chOff x="3491880" y="1274820"/>
            <a:chExt cx="432833" cy="432834"/>
          </a:xfrm>
        </p:grpSpPr>
        <p:sp>
          <p:nvSpPr>
            <p:cNvPr id="39" name="椭圆 16"/>
            <p:cNvSpPr>
              <a:spLocks noChangeArrowheads="1"/>
            </p:cNvSpPr>
            <p:nvPr/>
          </p:nvSpPr>
          <p:spPr bwMode="auto">
            <a:xfrm>
              <a:off x="3491880" y="1274820"/>
              <a:ext cx="432833" cy="432834"/>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dirty="0">
                <a:latin typeface="Roboto Light"/>
              </a:endParaRPr>
            </a:p>
          </p:txBody>
        </p:sp>
      </p:grpSp>
      <p:grpSp>
        <p:nvGrpSpPr>
          <p:cNvPr id="7" name="组合 40"/>
          <p:cNvGrpSpPr/>
          <p:nvPr/>
        </p:nvGrpSpPr>
        <p:grpSpPr>
          <a:xfrm>
            <a:off x="6597513" y="4515180"/>
            <a:ext cx="432833" cy="432834"/>
            <a:chOff x="4139952" y="1274820"/>
            <a:chExt cx="432833" cy="432834"/>
          </a:xfrm>
        </p:grpSpPr>
        <p:sp>
          <p:nvSpPr>
            <p:cNvPr id="4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dirty="0">
                <a:latin typeface="Roboto Light"/>
              </a:endParaRPr>
            </a:p>
          </p:txBody>
        </p:sp>
      </p:grpSp>
      <p:sp>
        <p:nvSpPr>
          <p:cNvPr id="19" name="Rectangle 3"/>
          <p:cNvSpPr txBox="1">
            <a:spLocks noChangeArrowheads="1"/>
          </p:cNvSpPr>
          <p:nvPr/>
        </p:nvSpPr>
        <p:spPr>
          <a:xfrm>
            <a:off x="219667" y="3185978"/>
            <a:ext cx="8627745" cy="11245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sz="2000" b="1"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AutoShape 12"/>
          <p:cNvSpPr>
            <a:spLocks noChangeArrowheads="1"/>
          </p:cNvSpPr>
          <p:nvPr/>
        </p:nvSpPr>
        <p:spPr bwMode="gray">
          <a:xfrm>
            <a:off x="2919549" y="1717766"/>
            <a:ext cx="5642245" cy="2331013"/>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nSpc>
                <a:spcPts val="3000"/>
              </a:lnSpc>
              <a:buFont typeface="Wingdings" panose="05000000000000000000" pitchFamily="2" charset="2"/>
              <a:buChar char="u"/>
            </a:pPr>
            <a:r>
              <a:rPr lang="en-US" altLang="zh-CN" sz="1600" b="1" dirty="0" smtClean="0">
                <a:latin typeface="微软雅黑" pitchFamily="34" charset="-122"/>
                <a:ea typeface="微软雅黑" pitchFamily="34" charset="-122"/>
              </a:rPr>
              <a:t>2014</a:t>
            </a:r>
            <a:r>
              <a:rPr lang="zh-CN" altLang="en-US" sz="1600" b="1" dirty="0" smtClean="0">
                <a:latin typeface="微软雅黑" pitchFamily="34" charset="-122"/>
                <a:ea typeface="微软雅黑" pitchFamily="34" charset="-122"/>
              </a:rPr>
              <a:t>年</a:t>
            </a:r>
            <a:r>
              <a:rPr lang="zh-CN" altLang="zh-CN" sz="1600" b="1" dirty="0" smtClean="0">
                <a:latin typeface="微软雅黑" pitchFamily="34" charset="-122"/>
                <a:ea typeface="微软雅黑" pitchFamily="34" charset="-122"/>
              </a:rPr>
              <a:t>《国务院关于深化考试招生制度改革的实施意见》</a:t>
            </a:r>
            <a:r>
              <a:rPr lang="zh-CN" altLang="en-US" sz="1600" b="1" dirty="0">
                <a:latin typeface="微软雅黑" pitchFamily="34" charset="-122"/>
                <a:ea typeface="微软雅黑" pitchFamily="34" charset="-122"/>
              </a:rPr>
              <a:t>明确</a:t>
            </a:r>
            <a:r>
              <a:rPr lang="zh-CN" altLang="en-US" sz="1600" b="1" dirty="0" smtClean="0">
                <a:latin typeface="微软雅黑" pitchFamily="34" charset="-122"/>
                <a:ea typeface="微软雅黑" pitchFamily="34" charset="-122"/>
              </a:rPr>
              <a:t>要求，</a:t>
            </a:r>
            <a:r>
              <a:rPr lang="zh-CN" altLang="zh-CN" sz="1600" b="1" dirty="0">
                <a:latin typeface="微软雅黑" pitchFamily="34" charset="-122"/>
                <a:ea typeface="微软雅黑" pitchFamily="34" charset="-122"/>
              </a:rPr>
              <a:t>改革考试科目设置</a:t>
            </a:r>
            <a:r>
              <a:rPr lang="zh-CN" altLang="en-US" sz="1600" b="1" dirty="0">
                <a:latin typeface="微软雅黑" pitchFamily="34" charset="-122"/>
                <a:ea typeface="微软雅黑" pitchFamily="34" charset="-122"/>
              </a:rPr>
              <a:t>和</a:t>
            </a:r>
            <a:r>
              <a:rPr lang="zh-CN" altLang="zh-CN" sz="1600" b="1" dirty="0">
                <a:latin typeface="微软雅黑" pitchFamily="34" charset="-122"/>
                <a:ea typeface="微软雅黑" pitchFamily="34" charset="-122"/>
              </a:rPr>
              <a:t>改革招生录取机制。</a:t>
            </a:r>
            <a:r>
              <a:rPr lang="zh-CN" altLang="en-US" sz="1600" b="1" dirty="0">
                <a:latin typeface="微软雅黑" pitchFamily="34" charset="-122"/>
                <a:ea typeface="微软雅黑" pitchFamily="34" charset="-122"/>
              </a:rPr>
              <a:t>建立“两依据、一参考”录取模式，即，</a:t>
            </a:r>
            <a:r>
              <a:rPr lang="zh-CN" altLang="zh-CN" sz="1600" b="1" dirty="0">
                <a:latin typeface="微软雅黑" pitchFamily="34" charset="-122"/>
                <a:ea typeface="微软雅黑" pitchFamily="34" charset="-122"/>
              </a:rPr>
              <a:t>基于统一高考和高中学业水平考试成绩、参考综合素质评价的多元录取机制</a:t>
            </a:r>
            <a:r>
              <a:rPr lang="zh-CN" altLang="zh-CN" sz="1600" b="1" dirty="0" smtClean="0">
                <a:latin typeface="微软雅黑" pitchFamily="34" charset="-122"/>
                <a:ea typeface="微软雅黑" pitchFamily="34" charset="-122"/>
              </a:rPr>
              <a:t>。</a:t>
            </a:r>
            <a:r>
              <a:rPr lang="zh-CN" altLang="en-US" sz="1600" b="1" dirty="0" smtClean="0">
                <a:solidFill>
                  <a:srgbClr val="FF0000"/>
                </a:solidFill>
                <a:latin typeface="微软雅黑" pitchFamily="34" charset="-122"/>
                <a:ea typeface="微软雅黑" pitchFamily="34" charset="-122"/>
              </a:rPr>
              <a:t>分批启动实施高考综合改革。</a:t>
            </a:r>
            <a:endParaRPr lang="en-US" altLang="zh-CN" sz="1600" b="1" dirty="0" smtClean="0">
              <a:solidFill>
                <a:srgbClr val="FF0000"/>
              </a:solidFill>
              <a:latin typeface="微软雅黑" pitchFamily="34" charset="-122"/>
              <a:ea typeface="微软雅黑" pitchFamily="34" charset="-122"/>
            </a:endParaRPr>
          </a:p>
        </p:txBody>
      </p:sp>
      <p:sp>
        <p:nvSpPr>
          <p:cNvPr id="4" name="矩形 3"/>
          <p:cNvSpPr/>
          <p:nvPr/>
        </p:nvSpPr>
        <p:spPr>
          <a:xfrm>
            <a:off x="0" y="0"/>
            <a:ext cx="9144000" cy="906364"/>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250" b="1" dirty="0"/>
          </a:p>
        </p:txBody>
      </p:sp>
      <p:grpSp>
        <p:nvGrpSpPr>
          <p:cNvPr id="5" name="组合 43"/>
          <p:cNvGrpSpPr/>
          <p:nvPr/>
        </p:nvGrpSpPr>
        <p:grpSpPr bwMode="auto">
          <a:xfrm>
            <a:off x="150043" y="224383"/>
            <a:ext cx="6978824" cy="456083"/>
            <a:chOff x="0" y="1"/>
            <a:chExt cx="5905369" cy="542184"/>
          </a:xfrm>
        </p:grpSpPr>
        <p:sp>
          <p:nvSpPr>
            <p:cNvPr id="7"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sz="1013">
                <a:solidFill>
                  <a:srgbClr val="FFFFFF"/>
                </a:solidFill>
              </a:endParaRPr>
            </a:p>
          </p:txBody>
        </p:sp>
        <p:sp>
          <p:nvSpPr>
            <p:cNvPr id="8" name="TextBox 29"/>
            <p:cNvSpPr txBox="1">
              <a:spLocks noChangeArrowheads="1"/>
            </p:cNvSpPr>
            <p:nvPr/>
          </p:nvSpPr>
          <p:spPr bwMode="auto">
            <a:xfrm>
              <a:off x="740247" y="68961"/>
              <a:ext cx="5044546" cy="425335"/>
            </a:xfrm>
            <a:prstGeom prst="rect">
              <a:avLst/>
            </a:prstGeom>
            <a:noFill/>
            <a:ln w="9525">
              <a:noFill/>
              <a:miter lim="800000"/>
              <a:headEnd/>
              <a:tailEnd/>
            </a:ln>
          </p:spPr>
          <p:txBody>
            <a:bodyPr wrap="square">
              <a:spAutoFit/>
            </a:bodyPr>
            <a:lstStyle/>
            <a:p>
              <a:r>
                <a:rPr lang="zh-CN" altLang="en-US" sz="1725"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改革</a:t>
              </a:r>
              <a:r>
                <a:rPr lang="zh-CN" altLang="en-US" sz="1725"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背景</a:t>
              </a:r>
              <a:endParaRPr lang="zh-CN" altLang="en-US" sz="1725"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6" name="组合 42"/>
            <p:cNvGrpSpPr/>
            <p:nvPr/>
          </p:nvGrpSpPr>
          <p:grpSpPr bwMode="auto">
            <a:xfrm>
              <a:off x="0" y="1"/>
              <a:ext cx="571760" cy="542184"/>
              <a:chOff x="0" y="0"/>
              <a:chExt cx="713451" cy="676543"/>
            </a:xfrm>
          </p:grpSpPr>
          <p:grpSp>
            <p:nvGrpSpPr>
              <p:cNvPr id="9" name="组合 44"/>
              <p:cNvGrpSpPr/>
              <p:nvPr/>
            </p:nvGrpSpPr>
            <p:grpSpPr bwMode="auto">
              <a:xfrm>
                <a:off x="0" y="0"/>
                <a:ext cx="576187" cy="676543"/>
                <a:chOff x="0" y="0"/>
                <a:chExt cx="576187" cy="676543"/>
              </a:xfrm>
            </p:grpSpPr>
            <p:sp>
              <p:nvSpPr>
                <p:cNvPr id="13"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sz="1013">
                    <a:solidFill>
                      <a:srgbClr val="FFFFFF"/>
                    </a:solidFill>
                  </a:endParaRPr>
                </a:p>
              </p:txBody>
            </p:sp>
            <p:sp>
              <p:nvSpPr>
                <p:cNvPr id="14"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sz="1013"/>
                </a:p>
              </p:txBody>
            </p:sp>
          </p:grpSp>
          <p:pic>
            <p:nvPicPr>
              <p:cNvPr id="11" name="图片 45"/>
              <p:cNvPicPr>
                <a:picLocks noChangeAspect="1" noChangeArrowheads="1"/>
              </p:cNvPicPr>
              <p:nvPr/>
            </p:nvPicPr>
            <p:blipFill>
              <a:blip r:embed="rId2" cstate="print"/>
              <a:srcRect/>
              <a:stretch>
                <a:fillRect/>
              </a:stretch>
            </p:blipFill>
            <p:spPr bwMode="auto">
              <a:xfrm flipH="1">
                <a:off x="394503" y="184967"/>
                <a:ext cx="318948" cy="123230"/>
              </a:xfrm>
              <a:prstGeom prst="rect">
                <a:avLst/>
              </a:prstGeom>
              <a:noFill/>
              <a:ln w="9525">
                <a:noFill/>
                <a:miter lim="800000"/>
                <a:headEnd/>
                <a:tailEnd/>
              </a:ln>
            </p:spPr>
          </p:pic>
          <p:pic>
            <p:nvPicPr>
              <p:cNvPr id="12" name="图片 46"/>
              <p:cNvPicPr>
                <a:picLocks noChangeAspect="1" noChangeArrowheads="1"/>
              </p:cNvPicPr>
              <p:nvPr/>
            </p:nvPicPr>
            <p:blipFill>
              <a:blip r:embed="rId2" cstate="print"/>
              <a:srcRect/>
              <a:stretch>
                <a:fillRect/>
              </a:stretch>
            </p:blipFill>
            <p:spPr bwMode="auto">
              <a:xfrm flipH="1">
                <a:off x="394503" y="436995"/>
                <a:ext cx="318948" cy="123230"/>
              </a:xfrm>
              <a:prstGeom prst="rect">
                <a:avLst/>
              </a:prstGeom>
              <a:noFill/>
              <a:ln w="9525">
                <a:noFill/>
                <a:miter lim="800000"/>
                <a:headEnd/>
                <a:tailEnd/>
              </a:ln>
            </p:spPr>
          </p:pic>
        </p:grpSp>
      </p:grpSp>
      <p:pic>
        <p:nvPicPr>
          <p:cNvPr id="20" name="Picture 4" descr="https://timgsa.baidu.com/timg?image&amp;quality=80&amp;size=b9999_10000&amp;sec=1604408044192&amp;di=9a01df24f832b9a0df137b6767b9001c&amp;imgtype=0&amp;src=http%3A%2F%2Fbooklibimg.kfzimg.com%2Fdata%2Fbook_lib_img_v2%2Fisbn%2F0%2F3763%2F37633379164117a189015c1945f28d88_0_0_0_0.jpg">
            <a:extLst>
              <a:ext uri="{FF2B5EF4-FFF2-40B4-BE49-F238E27FC236}">
                <a16:creationId xmlns:a16="http://schemas.microsoft.com/office/drawing/2014/main" xmlns="" id="{F0815954-6792-469B-B9A6-52AA1C0C4BB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669" y="1497905"/>
            <a:ext cx="1916778" cy="28084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31186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AutoShape 12"/>
          <p:cNvSpPr>
            <a:spLocks noChangeArrowheads="1"/>
          </p:cNvSpPr>
          <p:nvPr/>
        </p:nvSpPr>
        <p:spPr bwMode="gray">
          <a:xfrm>
            <a:off x="448989" y="1182189"/>
            <a:ext cx="8218218" cy="964235"/>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nSpc>
                <a:spcPts val="2500"/>
              </a:lnSpc>
              <a:buFont typeface="Wingdings" panose="05000000000000000000" pitchFamily="2" charset="2"/>
              <a:buChar char="u"/>
            </a:pPr>
            <a:r>
              <a:rPr lang="en-US" altLang="zh-CN" sz="1600" b="1" dirty="0" smtClean="0">
                <a:latin typeface="微软雅黑" pitchFamily="34" charset="-122"/>
                <a:ea typeface="微软雅黑" pitchFamily="34" charset="-122"/>
              </a:rPr>
              <a:t>2018</a:t>
            </a:r>
            <a:r>
              <a:rPr lang="zh-CN" altLang="en-US" sz="1600" b="1" dirty="0" smtClean="0">
                <a:latin typeface="微软雅黑" pitchFamily="34" charset="-122"/>
                <a:ea typeface="微软雅黑" pitchFamily="34" charset="-122"/>
              </a:rPr>
              <a:t>年</a:t>
            </a:r>
            <a:r>
              <a:rPr lang="en-US" altLang="zh-CN" sz="1600" b="1" dirty="0" smtClean="0">
                <a:latin typeface="微软雅黑" pitchFamily="34" charset="-122"/>
                <a:ea typeface="微软雅黑" pitchFamily="34" charset="-122"/>
              </a:rPr>
              <a:t>4</a:t>
            </a:r>
            <a:r>
              <a:rPr lang="zh-CN" altLang="en-US" sz="1600" b="1" dirty="0" smtClean="0">
                <a:latin typeface="微软雅黑" pitchFamily="34" charset="-122"/>
                <a:ea typeface="微软雅黑" pitchFamily="34" charset="-122"/>
              </a:rPr>
              <a:t>月，教育部</a:t>
            </a:r>
            <a:r>
              <a:rPr lang="zh-CN" altLang="en-US" sz="1600" b="1" dirty="0">
                <a:latin typeface="微软雅黑" pitchFamily="34" charset="-122"/>
                <a:ea typeface="微软雅黑" pitchFamily="34" charset="-122"/>
              </a:rPr>
              <a:t>组织专家在基础条件评估基础上，</a:t>
            </a:r>
            <a:r>
              <a:rPr lang="zh-CN" altLang="en-US" sz="1600" b="1" dirty="0" smtClean="0">
                <a:latin typeface="微软雅黑" pitchFamily="34" charset="-122"/>
                <a:ea typeface="微软雅黑" pitchFamily="34" charset="-122"/>
              </a:rPr>
              <a:t>确定</a:t>
            </a:r>
            <a:r>
              <a:rPr lang="zh-CN" altLang="en-US" sz="1600" b="1" dirty="0" smtClean="0">
                <a:solidFill>
                  <a:srgbClr val="FF0000"/>
                </a:solidFill>
                <a:latin typeface="微软雅黑" pitchFamily="34" charset="-122"/>
                <a:ea typeface="微软雅黑" pitchFamily="34" charset="-122"/>
              </a:rPr>
              <a:t>湖南、河北</a:t>
            </a:r>
            <a:r>
              <a:rPr lang="zh-CN" altLang="en-US" sz="1600" b="1" dirty="0">
                <a:solidFill>
                  <a:srgbClr val="FF0000"/>
                </a:solidFill>
                <a:latin typeface="微软雅黑" pitchFamily="34" charset="-122"/>
                <a:ea typeface="微软雅黑" pitchFamily="34" charset="-122"/>
              </a:rPr>
              <a:t>、辽宁、江苏、福建、湖北</a:t>
            </a:r>
            <a:r>
              <a:rPr lang="zh-CN" altLang="en-US" sz="1600" b="1" dirty="0" smtClean="0">
                <a:solidFill>
                  <a:srgbClr val="FF0000"/>
                </a:solidFill>
                <a:latin typeface="微软雅黑" pitchFamily="34" charset="-122"/>
                <a:ea typeface="微软雅黑" pitchFamily="34" charset="-122"/>
              </a:rPr>
              <a:t>、广东</a:t>
            </a:r>
            <a:r>
              <a:rPr lang="zh-CN" altLang="en-US" sz="1600" b="1" dirty="0">
                <a:solidFill>
                  <a:srgbClr val="FF0000"/>
                </a:solidFill>
                <a:latin typeface="微软雅黑" pitchFamily="34" charset="-122"/>
                <a:ea typeface="微软雅黑" pitchFamily="34" charset="-122"/>
              </a:rPr>
              <a:t>、重庆</a:t>
            </a:r>
            <a:r>
              <a:rPr lang="en-US" altLang="zh-CN" sz="1600" b="1" dirty="0">
                <a:solidFill>
                  <a:srgbClr val="FF0000"/>
                </a:solidFill>
                <a:latin typeface="微软雅黑" pitchFamily="34" charset="-122"/>
                <a:ea typeface="微软雅黑" pitchFamily="34" charset="-122"/>
              </a:rPr>
              <a:t>8</a:t>
            </a:r>
            <a:r>
              <a:rPr lang="zh-CN" altLang="en-US" sz="1600" b="1" dirty="0">
                <a:solidFill>
                  <a:srgbClr val="FF0000"/>
                </a:solidFill>
                <a:latin typeface="微软雅黑" pitchFamily="34" charset="-122"/>
                <a:ea typeface="微软雅黑" pitchFamily="34" charset="-122"/>
              </a:rPr>
              <a:t>省市</a:t>
            </a:r>
            <a:r>
              <a:rPr lang="zh-CN" altLang="en-US" sz="1600" b="1" dirty="0">
                <a:latin typeface="微软雅黑" pitchFamily="34" charset="-122"/>
                <a:ea typeface="微软雅黑" pitchFamily="34" charset="-122"/>
              </a:rPr>
              <a:t>作为第三批改革省份，从</a:t>
            </a:r>
            <a:r>
              <a:rPr lang="en-US" altLang="zh-CN" sz="1600" b="1" dirty="0">
                <a:latin typeface="微软雅黑" pitchFamily="34" charset="-122"/>
                <a:ea typeface="微软雅黑" pitchFamily="34" charset="-122"/>
              </a:rPr>
              <a:t>2018</a:t>
            </a:r>
            <a:r>
              <a:rPr lang="zh-CN" altLang="en-US" sz="1600" b="1" dirty="0">
                <a:latin typeface="微软雅黑" pitchFamily="34" charset="-122"/>
                <a:ea typeface="微软雅黑" pitchFamily="34" charset="-122"/>
              </a:rPr>
              <a:t>年秋季入学的高中一年级学生开始实施高考综合改革</a:t>
            </a:r>
            <a:r>
              <a:rPr lang="zh-CN" altLang="zh-CN" sz="1600" b="1" dirty="0">
                <a:latin typeface="微软雅黑" pitchFamily="34" charset="-122"/>
                <a:ea typeface="微软雅黑" pitchFamily="34" charset="-122"/>
              </a:rPr>
              <a:t>。 </a:t>
            </a:r>
            <a:endParaRPr lang="en-US" altLang="zh-CN" sz="1600" b="1" dirty="0">
              <a:solidFill>
                <a:srgbClr val="C00000"/>
              </a:solidFill>
              <a:latin typeface="微软雅黑" pitchFamily="34" charset="-122"/>
              <a:ea typeface="微软雅黑" pitchFamily="34" charset="-122"/>
            </a:endParaRPr>
          </a:p>
        </p:txBody>
      </p:sp>
      <p:sp>
        <p:nvSpPr>
          <p:cNvPr id="4" name="矩形 3"/>
          <p:cNvSpPr/>
          <p:nvPr/>
        </p:nvSpPr>
        <p:spPr>
          <a:xfrm>
            <a:off x="0" y="0"/>
            <a:ext cx="9144000" cy="906364"/>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250" b="1" dirty="0"/>
          </a:p>
        </p:txBody>
      </p:sp>
      <p:grpSp>
        <p:nvGrpSpPr>
          <p:cNvPr id="2" name="组合 43"/>
          <p:cNvGrpSpPr/>
          <p:nvPr/>
        </p:nvGrpSpPr>
        <p:grpSpPr bwMode="auto">
          <a:xfrm>
            <a:off x="176168" y="224382"/>
            <a:ext cx="6978824" cy="456083"/>
            <a:chOff x="0" y="1"/>
            <a:chExt cx="5905369" cy="542184"/>
          </a:xfrm>
        </p:grpSpPr>
        <p:sp>
          <p:nvSpPr>
            <p:cNvPr id="7"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sz="1013">
                <a:solidFill>
                  <a:srgbClr val="FFFFFF"/>
                </a:solidFill>
              </a:endParaRPr>
            </a:p>
          </p:txBody>
        </p:sp>
        <p:sp>
          <p:nvSpPr>
            <p:cNvPr id="8" name="TextBox 29"/>
            <p:cNvSpPr txBox="1">
              <a:spLocks noChangeArrowheads="1"/>
            </p:cNvSpPr>
            <p:nvPr/>
          </p:nvSpPr>
          <p:spPr bwMode="auto">
            <a:xfrm>
              <a:off x="740247" y="68961"/>
              <a:ext cx="5044546" cy="425335"/>
            </a:xfrm>
            <a:prstGeom prst="rect">
              <a:avLst/>
            </a:prstGeom>
            <a:noFill/>
            <a:ln w="9525">
              <a:noFill/>
              <a:miter lim="800000"/>
              <a:headEnd/>
              <a:tailEnd/>
            </a:ln>
          </p:spPr>
          <p:txBody>
            <a:bodyPr wrap="square">
              <a:spAutoFit/>
            </a:bodyPr>
            <a:lstStyle/>
            <a:p>
              <a:r>
                <a:rPr lang="zh-CN" altLang="en-US" sz="1725"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改革</a:t>
              </a:r>
              <a:r>
                <a:rPr lang="zh-CN" altLang="en-US" sz="1725"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背景</a:t>
              </a:r>
              <a:endParaRPr lang="zh-CN" altLang="en-US" sz="1725"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5" name="组合 44"/>
              <p:cNvGrpSpPr/>
              <p:nvPr/>
            </p:nvGrpSpPr>
            <p:grpSpPr bwMode="auto">
              <a:xfrm>
                <a:off x="0" y="0"/>
                <a:ext cx="576187" cy="676543"/>
                <a:chOff x="0" y="0"/>
                <a:chExt cx="576187" cy="676543"/>
              </a:xfrm>
            </p:grpSpPr>
            <p:sp>
              <p:nvSpPr>
                <p:cNvPr id="13"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sz="1013">
                    <a:solidFill>
                      <a:srgbClr val="FFFFFF"/>
                    </a:solidFill>
                  </a:endParaRPr>
                </a:p>
              </p:txBody>
            </p:sp>
            <p:sp>
              <p:nvSpPr>
                <p:cNvPr id="14"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sz="1013"/>
                </a:p>
              </p:txBody>
            </p:sp>
          </p:grpSp>
          <p:pic>
            <p:nvPicPr>
              <p:cNvPr id="11" name="图片 45"/>
              <p:cNvPicPr>
                <a:picLocks noChangeAspect="1" noChangeArrowheads="1"/>
              </p:cNvPicPr>
              <p:nvPr/>
            </p:nvPicPr>
            <p:blipFill>
              <a:blip r:embed="rId2" cstate="print"/>
              <a:srcRect/>
              <a:stretch>
                <a:fillRect/>
              </a:stretch>
            </p:blipFill>
            <p:spPr bwMode="auto">
              <a:xfrm flipH="1">
                <a:off x="394503" y="184967"/>
                <a:ext cx="318948" cy="123230"/>
              </a:xfrm>
              <a:prstGeom prst="rect">
                <a:avLst/>
              </a:prstGeom>
              <a:noFill/>
              <a:ln w="9525">
                <a:noFill/>
                <a:miter lim="800000"/>
                <a:headEnd/>
                <a:tailEnd/>
              </a:ln>
            </p:spPr>
          </p:pic>
          <p:pic>
            <p:nvPicPr>
              <p:cNvPr id="12" name="图片 46"/>
              <p:cNvPicPr>
                <a:picLocks noChangeAspect="1" noChangeArrowheads="1"/>
              </p:cNvPicPr>
              <p:nvPr/>
            </p:nvPicPr>
            <p:blipFill>
              <a:blip r:embed="rId2"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43" name="TextBox 11">
            <a:extLst>
              <a:ext uri="{FF2B5EF4-FFF2-40B4-BE49-F238E27FC236}">
                <a16:creationId xmlns="" xmlns:a16="http://schemas.microsoft.com/office/drawing/2014/main" id="{23BFE92C-2A40-4503-AEB5-E672882A526A}"/>
              </a:ext>
            </a:extLst>
          </p:cNvPr>
          <p:cNvSpPr txBox="1">
            <a:spLocks noChangeArrowheads="1"/>
          </p:cNvSpPr>
          <p:nvPr/>
        </p:nvSpPr>
        <p:spPr bwMode="auto">
          <a:xfrm>
            <a:off x="7091320" y="2531892"/>
            <a:ext cx="1502651" cy="415498"/>
          </a:xfrm>
          <a:prstGeom prst="rect">
            <a:avLst/>
          </a:prstGeom>
          <a:noFill/>
          <a:ln>
            <a:noFill/>
          </a:ln>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spcBef>
                <a:spcPct val="0"/>
              </a:spcBef>
              <a:buFontTx/>
              <a:buNone/>
              <a:defRPr/>
            </a:pPr>
            <a:r>
              <a:rPr lang="zh-CN" altLang="en-US" sz="1050" b="1" dirty="0" smtClean="0">
                <a:solidFill>
                  <a:srgbClr val="FF0000"/>
                </a:solidFill>
                <a:effectLst>
                  <a:outerShdw blurRad="38100" dist="38100" dir="2700000" algn="tl">
                    <a:srgbClr val="C0C0C0"/>
                  </a:outerShdw>
                </a:effectLst>
                <a:latin typeface="微软雅黑" pitchFamily="34" charset="-122"/>
                <a:ea typeface="微软雅黑" pitchFamily="34" charset="-122"/>
              </a:rPr>
              <a:t>第三批</a:t>
            </a:r>
            <a:r>
              <a:rPr lang="en-US" altLang="zh-CN" sz="1050" b="1" dirty="0" smtClean="0">
                <a:solidFill>
                  <a:srgbClr val="FF0000"/>
                </a:solidFill>
                <a:effectLst>
                  <a:outerShdw blurRad="38100" dist="38100" dir="2700000" algn="tl">
                    <a:srgbClr val="C0C0C0"/>
                  </a:outerShdw>
                </a:effectLst>
                <a:latin typeface="微软雅黑" pitchFamily="34" charset="-122"/>
                <a:ea typeface="微软雅黑" pitchFamily="34" charset="-122"/>
              </a:rPr>
              <a:t>2021</a:t>
            </a:r>
            <a:r>
              <a:rPr lang="zh-CN" altLang="en-US" sz="1050" b="1" dirty="0" smtClean="0">
                <a:solidFill>
                  <a:srgbClr val="FF0000"/>
                </a:solidFill>
                <a:effectLst>
                  <a:outerShdw blurRad="38100" dist="38100" dir="2700000" algn="tl">
                    <a:srgbClr val="C0C0C0"/>
                  </a:outerShdw>
                </a:effectLst>
                <a:latin typeface="微软雅黑" pitchFamily="34" charset="-122"/>
                <a:ea typeface="微软雅黑" pitchFamily="34" charset="-122"/>
              </a:rPr>
              <a:t>年落地</a:t>
            </a:r>
            <a:endParaRPr lang="en-US" altLang="zh-CN" sz="1050" b="1" dirty="0">
              <a:solidFill>
                <a:srgbClr val="FF0000"/>
              </a:solidFill>
              <a:effectLst>
                <a:outerShdw blurRad="38100" dist="38100" dir="2700000" algn="tl">
                  <a:srgbClr val="C0C0C0"/>
                </a:outerShdw>
              </a:effectLst>
              <a:latin typeface="微软雅黑" pitchFamily="34" charset="-122"/>
              <a:ea typeface="微软雅黑" pitchFamily="34" charset="-122"/>
            </a:endParaRPr>
          </a:p>
          <a:p>
            <a:pPr algn="ctr">
              <a:spcBef>
                <a:spcPct val="0"/>
              </a:spcBef>
              <a:buFontTx/>
              <a:buNone/>
              <a:defRPr/>
            </a:pPr>
            <a:r>
              <a:rPr lang="en-US" altLang="zh-CN" sz="1050" dirty="0">
                <a:effectLst>
                  <a:outerShdw blurRad="38100" dist="38100" dir="2700000" algn="tl">
                    <a:srgbClr val="000000">
                      <a:alpha val="43137"/>
                    </a:srgbClr>
                  </a:outerShdw>
                </a:effectLst>
                <a:latin typeface="微软雅黑" pitchFamily="34" charset="-122"/>
                <a:ea typeface="微软雅黑" pitchFamily="34" charset="-122"/>
              </a:rPr>
              <a:t>  </a:t>
            </a:r>
            <a:r>
              <a:rPr lang="zh-CN" altLang="en-US" sz="105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湖南等</a:t>
            </a:r>
            <a:r>
              <a:rPr lang="en-US" altLang="zh-CN" sz="105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8</a:t>
            </a:r>
            <a:r>
              <a:rPr lang="zh-CN" altLang="en-US" sz="105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省市</a:t>
            </a:r>
            <a:endParaRPr lang="en-US" altLang="zh-CN" sz="105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4" name="TextBox 5">
            <a:extLst>
              <a:ext uri="{FF2B5EF4-FFF2-40B4-BE49-F238E27FC236}">
                <a16:creationId xmlns="" xmlns:a16="http://schemas.microsoft.com/office/drawing/2014/main" id="{EF8F4BF1-36FD-427A-BEAF-DAE17EA8C54E}"/>
              </a:ext>
            </a:extLst>
          </p:cNvPr>
          <p:cNvSpPr txBox="1"/>
          <p:nvPr/>
        </p:nvSpPr>
        <p:spPr>
          <a:xfrm>
            <a:off x="697412" y="2713159"/>
            <a:ext cx="1326004" cy="415498"/>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buFont typeface="Arial" panose="020B0604020202020204" pitchFamily="34" charset="0"/>
              <a:buNone/>
              <a:defRPr/>
            </a:pPr>
            <a:r>
              <a:rPr lang="zh-CN" altLang="en-US" sz="1050" b="1" dirty="0" smtClean="0">
                <a:latin typeface="微软雅黑" pitchFamily="34" charset="-122"/>
                <a:ea typeface="微软雅黑" pitchFamily="34" charset="-122"/>
              </a:rPr>
              <a:t>第一批</a:t>
            </a:r>
            <a:r>
              <a:rPr lang="en-US" altLang="zh-CN" sz="1050" b="1" dirty="0" smtClean="0">
                <a:latin typeface="微软雅黑" pitchFamily="34" charset="-122"/>
                <a:ea typeface="微软雅黑" pitchFamily="34" charset="-122"/>
              </a:rPr>
              <a:t>2014</a:t>
            </a:r>
            <a:r>
              <a:rPr lang="zh-CN" altLang="en-US" sz="1050" b="1" dirty="0" smtClean="0">
                <a:latin typeface="微软雅黑" pitchFamily="34" charset="-122"/>
                <a:ea typeface="微软雅黑" pitchFamily="34" charset="-122"/>
              </a:rPr>
              <a:t>年试点</a:t>
            </a:r>
            <a:endParaRPr lang="en-US" altLang="zh-CN" sz="1050" b="1" dirty="0">
              <a:latin typeface="微软雅黑" pitchFamily="34" charset="-122"/>
              <a:ea typeface="微软雅黑" pitchFamily="34" charset="-122"/>
            </a:endParaRPr>
          </a:p>
          <a:p>
            <a:pPr algn="ctr">
              <a:buFont typeface="Arial" panose="020B0604020202020204" pitchFamily="34" charset="0"/>
              <a:buNone/>
              <a:defRPr/>
            </a:pPr>
            <a:r>
              <a:rPr lang="zh-CN" altLang="en-US" sz="1050" dirty="0">
                <a:latin typeface="微软雅黑" pitchFamily="34" charset="-122"/>
                <a:ea typeface="微软雅黑" pitchFamily="34" charset="-122"/>
              </a:rPr>
              <a:t>上海、</a:t>
            </a:r>
            <a:r>
              <a:rPr lang="zh-CN" altLang="en-US" sz="1050" dirty="0" smtClean="0">
                <a:latin typeface="微软雅黑" pitchFamily="34" charset="-122"/>
                <a:ea typeface="微软雅黑" pitchFamily="34" charset="-122"/>
              </a:rPr>
              <a:t>浙江</a:t>
            </a:r>
            <a:r>
              <a:rPr lang="en-US" altLang="zh-CN" sz="1050" dirty="0" smtClean="0">
                <a:latin typeface="微软雅黑" pitchFamily="34" charset="-122"/>
                <a:ea typeface="微软雅黑" pitchFamily="34" charset="-122"/>
              </a:rPr>
              <a:t>2</a:t>
            </a:r>
            <a:r>
              <a:rPr lang="zh-CN" altLang="en-US" sz="1050" dirty="0" smtClean="0">
                <a:latin typeface="微软雅黑" pitchFamily="34" charset="-122"/>
                <a:ea typeface="微软雅黑" pitchFamily="34" charset="-122"/>
              </a:rPr>
              <a:t>省市</a:t>
            </a:r>
            <a:endParaRPr lang="en-US" altLang="zh-CN" sz="1050" dirty="0">
              <a:latin typeface="微软雅黑" pitchFamily="34" charset="-122"/>
              <a:ea typeface="微软雅黑" pitchFamily="34" charset="-122"/>
            </a:endParaRPr>
          </a:p>
        </p:txBody>
      </p:sp>
      <p:sp>
        <p:nvSpPr>
          <p:cNvPr id="45" name="TextBox 6">
            <a:extLst>
              <a:ext uri="{FF2B5EF4-FFF2-40B4-BE49-F238E27FC236}">
                <a16:creationId xmlns="" xmlns:a16="http://schemas.microsoft.com/office/drawing/2014/main" id="{60CD746D-4E13-4562-8FBF-5DB7061BBA9D}"/>
              </a:ext>
            </a:extLst>
          </p:cNvPr>
          <p:cNvSpPr txBox="1"/>
          <p:nvPr/>
        </p:nvSpPr>
        <p:spPr>
          <a:xfrm>
            <a:off x="3507525" y="3617303"/>
            <a:ext cx="1326004" cy="57708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buFont typeface="Arial" panose="020B0604020202020204" pitchFamily="34" charset="0"/>
              <a:buNone/>
              <a:defRPr/>
            </a:pPr>
            <a:r>
              <a:rPr lang="zh-CN" altLang="en-US" sz="1050" b="1" dirty="0" smtClean="0">
                <a:latin typeface="微软雅黑" pitchFamily="34" charset="-122"/>
                <a:ea typeface="微软雅黑" pitchFamily="34" charset="-122"/>
              </a:rPr>
              <a:t>第二批</a:t>
            </a:r>
            <a:r>
              <a:rPr lang="en-US" altLang="zh-CN" sz="1050" b="1" dirty="0" smtClean="0">
                <a:latin typeface="微软雅黑" pitchFamily="34" charset="-122"/>
                <a:ea typeface="微软雅黑" pitchFamily="34" charset="-122"/>
              </a:rPr>
              <a:t>2017</a:t>
            </a:r>
            <a:r>
              <a:rPr lang="zh-CN" altLang="en-US" sz="1050" b="1" dirty="0" smtClean="0">
                <a:latin typeface="微软雅黑" pitchFamily="34" charset="-122"/>
                <a:ea typeface="微软雅黑" pitchFamily="34" charset="-122"/>
              </a:rPr>
              <a:t>年试点</a:t>
            </a:r>
            <a:endParaRPr lang="en-US" altLang="zh-CN" sz="1050" b="1" dirty="0">
              <a:latin typeface="微软雅黑" pitchFamily="34" charset="-122"/>
              <a:ea typeface="微软雅黑" pitchFamily="34" charset="-122"/>
            </a:endParaRPr>
          </a:p>
          <a:p>
            <a:pPr algn="ctr">
              <a:buFont typeface="Arial" panose="020B0604020202020204" pitchFamily="34" charset="0"/>
              <a:buNone/>
              <a:defRPr/>
            </a:pPr>
            <a:r>
              <a:rPr lang="zh-CN" altLang="en-US" sz="1050" dirty="0">
                <a:latin typeface="微软雅黑" pitchFamily="34" charset="-122"/>
                <a:ea typeface="微软雅黑" pitchFamily="34" charset="-122"/>
              </a:rPr>
              <a:t>北京、天津</a:t>
            </a:r>
            <a:endParaRPr lang="en-US" altLang="zh-CN" sz="1050" dirty="0">
              <a:latin typeface="微软雅黑" pitchFamily="34" charset="-122"/>
              <a:ea typeface="微软雅黑" pitchFamily="34" charset="-122"/>
            </a:endParaRPr>
          </a:p>
          <a:p>
            <a:pPr algn="ctr">
              <a:buFont typeface="Arial" panose="020B0604020202020204" pitchFamily="34" charset="0"/>
              <a:buNone/>
              <a:defRPr/>
            </a:pPr>
            <a:r>
              <a:rPr lang="zh-CN" altLang="en-US" sz="1050" dirty="0">
                <a:latin typeface="微软雅黑" pitchFamily="34" charset="-122"/>
                <a:ea typeface="微软雅黑" pitchFamily="34" charset="-122"/>
              </a:rPr>
              <a:t>山东、</a:t>
            </a:r>
            <a:r>
              <a:rPr lang="zh-CN" altLang="en-US" sz="1050" dirty="0" smtClean="0">
                <a:latin typeface="微软雅黑" pitchFamily="34" charset="-122"/>
                <a:ea typeface="微软雅黑" pitchFamily="34" charset="-122"/>
              </a:rPr>
              <a:t>海南</a:t>
            </a:r>
            <a:r>
              <a:rPr lang="en-US" altLang="zh-CN" sz="1050" dirty="0" smtClean="0">
                <a:latin typeface="微软雅黑" pitchFamily="34" charset="-122"/>
                <a:ea typeface="微软雅黑" pitchFamily="34" charset="-122"/>
              </a:rPr>
              <a:t>4</a:t>
            </a:r>
            <a:r>
              <a:rPr lang="zh-CN" altLang="en-US" sz="1050" dirty="0" smtClean="0">
                <a:latin typeface="微软雅黑" pitchFamily="34" charset="-122"/>
                <a:ea typeface="微软雅黑" pitchFamily="34" charset="-122"/>
              </a:rPr>
              <a:t>省市</a:t>
            </a:r>
            <a:endParaRPr lang="en-US" altLang="zh-CN" sz="1050" dirty="0">
              <a:latin typeface="微软雅黑" pitchFamily="34" charset="-122"/>
              <a:ea typeface="微软雅黑" pitchFamily="34" charset="-122"/>
            </a:endParaRPr>
          </a:p>
        </p:txBody>
      </p:sp>
      <p:sp>
        <p:nvSpPr>
          <p:cNvPr id="47" name="TextBox 8">
            <a:extLst>
              <a:ext uri="{FF2B5EF4-FFF2-40B4-BE49-F238E27FC236}">
                <a16:creationId xmlns="" xmlns:a16="http://schemas.microsoft.com/office/drawing/2014/main" id="{AAEB8346-298F-4FC6-979F-BC6DA0929612}"/>
              </a:ext>
            </a:extLst>
          </p:cNvPr>
          <p:cNvSpPr txBox="1"/>
          <p:nvPr/>
        </p:nvSpPr>
        <p:spPr>
          <a:xfrm>
            <a:off x="4621090" y="2531459"/>
            <a:ext cx="1326004" cy="415498"/>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buFont typeface="Arial" panose="020B0604020202020204" pitchFamily="34" charset="0"/>
              <a:buNone/>
              <a:defRPr/>
            </a:pPr>
            <a:r>
              <a:rPr lang="zh-CN" altLang="en-US" sz="105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第三批</a:t>
            </a:r>
            <a:r>
              <a:rPr lang="en-US" altLang="zh-CN" sz="105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2018</a:t>
            </a:r>
            <a:r>
              <a:rPr lang="zh-CN" altLang="en-US" sz="1050" b="1"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年启动</a:t>
            </a:r>
            <a:endParaRPr lang="en-US" altLang="zh-CN" sz="1050" b="1"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a:p>
            <a:pPr algn="ctr">
              <a:buFont typeface="Arial" panose="020B0604020202020204" pitchFamily="34" charset="0"/>
              <a:buNone/>
              <a:defRPr/>
            </a:pPr>
            <a:r>
              <a:rPr lang="zh-CN" altLang="en-US" sz="105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湖南等</a:t>
            </a:r>
            <a:r>
              <a:rPr lang="en-US" altLang="zh-CN" sz="105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8</a:t>
            </a:r>
            <a:r>
              <a:rPr lang="zh-CN" altLang="en-US" sz="1050" dirty="0" smtClean="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省市</a:t>
            </a:r>
            <a:endParaRPr lang="en-US" altLang="zh-CN" sz="105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8" name="TextBox 9">
            <a:extLst>
              <a:ext uri="{FF2B5EF4-FFF2-40B4-BE49-F238E27FC236}">
                <a16:creationId xmlns="" xmlns:a16="http://schemas.microsoft.com/office/drawing/2014/main" id="{62C19677-415D-4820-8648-122FEA46F172}"/>
              </a:ext>
            </a:extLst>
          </p:cNvPr>
          <p:cNvSpPr txBox="1"/>
          <p:nvPr/>
        </p:nvSpPr>
        <p:spPr>
          <a:xfrm>
            <a:off x="5897343" y="3844005"/>
            <a:ext cx="723275" cy="57708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buFont typeface="Arial" panose="020B0604020202020204" pitchFamily="34" charset="0"/>
              <a:buNone/>
              <a:defRPr/>
            </a:pPr>
            <a:r>
              <a:rPr lang="en-US" altLang="zh-CN" sz="1050" b="1" dirty="0">
                <a:effectLst>
                  <a:outerShdw blurRad="38100" dist="38100" dir="2700000" algn="tl">
                    <a:srgbClr val="000000">
                      <a:alpha val="43137"/>
                    </a:srgbClr>
                  </a:outerShdw>
                </a:effectLst>
                <a:latin typeface="微软雅黑" pitchFamily="34" charset="-122"/>
                <a:ea typeface="微软雅黑" pitchFamily="34" charset="-122"/>
              </a:rPr>
              <a:t>2019</a:t>
            </a:r>
            <a:r>
              <a:rPr lang="zh-CN" altLang="en-US" sz="1050" b="1" dirty="0">
                <a:effectLst>
                  <a:outerShdw blurRad="38100" dist="38100" dir="2700000" algn="tl">
                    <a:srgbClr val="000000">
                      <a:alpha val="43137"/>
                    </a:srgbClr>
                  </a:outerShdw>
                </a:effectLst>
                <a:latin typeface="微软雅黑" pitchFamily="34" charset="-122"/>
                <a:ea typeface="微软雅黑" pitchFamily="34" charset="-122"/>
              </a:rPr>
              <a:t>年</a:t>
            </a:r>
            <a:endParaRPr lang="en-US" altLang="zh-CN" sz="1050" b="1" dirty="0">
              <a:effectLst>
                <a:outerShdw blurRad="38100" dist="38100" dir="2700000" algn="tl">
                  <a:srgbClr val="000000">
                    <a:alpha val="43137"/>
                  </a:srgbClr>
                </a:outerShdw>
              </a:effectLst>
              <a:latin typeface="微软雅黑" pitchFamily="34" charset="-122"/>
              <a:ea typeface="微软雅黑" pitchFamily="34" charset="-122"/>
            </a:endParaRPr>
          </a:p>
          <a:p>
            <a:pPr algn="ctr">
              <a:buFont typeface="Arial" panose="020B0604020202020204" pitchFamily="34" charset="0"/>
              <a:buNone/>
              <a:defRPr/>
            </a:pPr>
            <a:r>
              <a:rPr lang="zh-CN" altLang="en-US" sz="1050" dirty="0">
                <a:latin typeface="微软雅黑" pitchFamily="34" charset="-122"/>
                <a:ea typeface="微软雅黑" pitchFamily="34" charset="-122"/>
              </a:rPr>
              <a:t>有关省份</a:t>
            </a:r>
            <a:endParaRPr lang="en-US" altLang="zh-CN" sz="1050" dirty="0">
              <a:latin typeface="微软雅黑" pitchFamily="34" charset="-122"/>
              <a:ea typeface="微软雅黑" pitchFamily="34" charset="-122"/>
            </a:endParaRPr>
          </a:p>
          <a:p>
            <a:pPr algn="ctr">
              <a:buFont typeface="Arial" panose="020B0604020202020204" pitchFamily="34" charset="0"/>
              <a:buNone/>
              <a:defRPr/>
            </a:pPr>
            <a:r>
              <a:rPr lang="zh-CN" altLang="en-US" sz="1050" dirty="0">
                <a:latin typeface="微软雅黑" pitchFamily="34" charset="-122"/>
                <a:ea typeface="微软雅黑" pitchFamily="34" charset="-122"/>
              </a:rPr>
              <a:t>启动改革</a:t>
            </a:r>
          </a:p>
        </p:txBody>
      </p:sp>
      <p:cxnSp>
        <p:nvCxnSpPr>
          <p:cNvPr id="49" name="直接连接符 48">
            <a:extLst>
              <a:ext uri="{FF2B5EF4-FFF2-40B4-BE49-F238E27FC236}">
                <a16:creationId xmlns="" xmlns:a16="http://schemas.microsoft.com/office/drawing/2014/main" id="{01A3418E-2BC0-437D-A07E-9692C6F091E4}"/>
              </a:ext>
            </a:extLst>
          </p:cNvPr>
          <p:cNvCxnSpPr>
            <a:cxnSpLocks noChangeShapeType="1"/>
          </p:cNvCxnSpPr>
          <p:nvPr/>
        </p:nvCxnSpPr>
        <p:spPr bwMode="auto">
          <a:xfrm>
            <a:off x="561975" y="3389763"/>
            <a:ext cx="7924800" cy="0"/>
          </a:xfrm>
          <a:prstGeom prst="line">
            <a:avLst/>
          </a:prstGeom>
          <a:noFill/>
          <a:ln w="25400">
            <a:solidFill>
              <a:srgbClr val="0354B5"/>
            </a:solidFill>
            <a:round/>
            <a:headEnd/>
            <a:tailEnd/>
          </a:ln>
          <a:extLst>
            <a:ext uri="{909E8E84-426E-40DD-AFC4-6F175D3DCCD1}">
              <a14:hiddenFill xmlns:a14="http://schemas.microsoft.com/office/drawing/2010/main" xmlns="">
                <a:noFill/>
              </a14:hiddenFill>
            </a:ext>
          </a:extLst>
        </p:spPr>
      </p:cxnSp>
      <p:sp>
        <p:nvSpPr>
          <p:cNvPr id="50" name="椭圆 49">
            <a:extLst>
              <a:ext uri="{FF2B5EF4-FFF2-40B4-BE49-F238E27FC236}">
                <a16:creationId xmlns="" xmlns:a16="http://schemas.microsoft.com/office/drawing/2014/main" id="{3B48143D-D5BA-47C1-AC37-0955216E94FD}"/>
              </a:ext>
            </a:extLst>
          </p:cNvPr>
          <p:cNvSpPr/>
          <p:nvPr/>
        </p:nvSpPr>
        <p:spPr bwMode="auto">
          <a:xfrm>
            <a:off x="1247775" y="3332613"/>
            <a:ext cx="152400" cy="114300"/>
          </a:xfrm>
          <a:prstGeom prst="ellipse">
            <a:avLst/>
          </a:prstGeom>
          <a:solidFill>
            <a:srgbClr val="0354B5"/>
          </a:solidFill>
          <a:ln>
            <a:solidFill>
              <a:srgbClr val="0354B5"/>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buFont typeface="Arial" panose="020B0604020202020204" pitchFamily="34" charset="0"/>
              <a:buNone/>
              <a:defRPr/>
            </a:pPr>
            <a:endParaRPr lang="zh-CN" altLang="en-US" sz="1200">
              <a:solidFill>
                <a:srgbClr val="0354B5"/>
              </a:solidFill>
            </a:endParaRPr>
          </a:p>
        </p:txBody>
      </p:sp>
      <p:sp>
        <p:nvSpPr>
          <p:cNvPr id="51" name="椭圆 50">
            <a:extLst>
              <a:ext uri="{FF2B5EF4-FFF2-40B4-BE49-F238E27FC236}">
                <a16:creationId xmlns="" xmlns:a16="http://schemas.microsoft.com/office/drawing/2014/main" id="{6EE50E05-2001-4DDB-97DE-55B010310BAB}"/>
              </a:ext>
            </a:extLst>
          </p:cNvPr>
          <p:cNvSpPr/>
          <p:nvPr/>
        </p:nvSpPr>
        <p:spPr bwMode="auto">
          <a:xfrm>
            <a:off x="5172122" y="3340433"/>
            <a:ext cx="152400" cy="114300"/>
          </a:xfrm>
          <a:prstGeom prst="ellipse">
            <a:avLst/>
          </a:prstGeom>
          <a:solidFill>
            <a:srgbClr val="0354B5"/>
          </a:solidFill>
          <a:ln>
            <a:solidFill>
              <a:srgbClr val="0354B5"/>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buFont typeface="Arial" panose="020B0604020202020204" pitchFamily="34" charset="0"/>
              <a:buNone/>
              <a:defRPr/>
            </a:pPr>
            <a:endParaRPr lang="zh-CN" altLang="en-US" sz="1200">
              <a:solidFill>
                <a:srgbClr val="0354B5"/>
              </a:solidFill>
            </a:endParaRPr>
          </a:p>
        </p:txBody>
      </p:sp>
      <p:sp>
        <p:nvSpPr>
          <p:cNvPr id="52" name="椭圆 51">
            <a:extLst>
              <a:ext uri="{FF2B5EF4-FFF2-40B4-BE49-F238E27FC236}">
                <a16:creationId xmlns="" xmlns:a16="http://schemas.microsoft.com/office/drawing/2014/main" id="{60659438-E34A-4B24-91F7-14FCB49192F6}"/>
              </a:ext>
            </a:extLst>
          </p:cNvPr>
          <p:cNvSpPr/>
          <p:nvPr/>
        </p:nvSpPr>
        <p:spPr bwMode="auto">
          <a:xfrm>
            <a:off x="6169719" y="3304767"/>
            <a:ext cx="152400" cy="114300"/>
          </a:xfrm>
          <a:prstGeom prst="ellipse">
            <a:avLst/>
          </a:prstGeom>
          <a:solidFill>
            <a:srgbClr val="0354B5"/>
          </a:solidFill>
          <a:ln>
            <a:solidFill>
              <a:srgbClr val="0354B5"/>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buFont typeface="Arial" panose="020B0604020202020204" pitchFamily="34" charset="0"/>
              <a:buNone/>
              <a:defRPr/>
            </a:pPr>
            <a:endParaRPr lang="zh-CN" altLang="en-US" sz="1200">
              <a:solidFill>
                <a:srgbClr val="0354B5"/>
              </a:solidFill>
            </a:endParaRPr>
          </a:p>
        </p:txBody>
      </p:sp>
      <p:sp>
        <p:nvSpPr>
          <p:cNvPr id="53" name="椭圆 52">
            <a:extLst>
              <a:ext uri="{FF2B5EF4-FFF2-40B4-BE49-F238E27FC236}">
                <a16:creationId xmlns="" xmlns:a16="http://schemas.microsoft.com/office/drawing/2014/main" id="{6C33CD0F-94F2-46F7-84AA-38C7A96BA03C}"/>
              </a:ext>
            </a:extLst>
          </p:cNvPr>
          <p:cNvSpPr/>
          <p:nvPr/>
        </p:nvSpPr>
        <p:spPr bwMode="auto">
          <a:xfrm>
            <a:off x="4094327" y="3332613"/>
            <a:ext cx="152400" cy="114300"/>
          </a:xfrm>
          <a:prstGeom prst="ellipse">
            <a:avLst/>
          </a:prstGeom>
          <a:solidFill>
            <a:srgbClr val="0354B5"/>
          </a:solidFill>
          <a:ln>
            <a:solidFill>
              <a:srgbClr val="0354B5"/>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buFont typeface="Arial" panose="020B0604020202020204" pitchFamily="34" charset="0"/>
              <a:buNone/>
              <a:defRPr/>
            </a:pPr>
            <a:endParaRPr lang="zh-CN" altLang="en-US" sz="1200">
              <a:solidFill>
                <a:srgbClr val="0354B5"/>
              </a:solidFill>
            </a:endParaRPr>
          </a:p>
        </p:txBody>
      </p:sp>
      <p:sp>
        <p:nvSpPr>
          <p:cNvPr id="54" name="椭圆 53">
            <a:extLst>
              <a:ext uri="{FF2B5EF4-FFF2-40B4-BE49-F238E27FC236}">
                <a16:creationId xmlns="" xmlns:a16="http://schemas.microsoft.com/office/drawing/2014/main" id="{E6922079-6CE1-4ACE-81FF-9907BDC2EACE}"/>
              </a:ext>
            </a:extLst>
          </p:cNvPr>
          <p:cNvSpPr/>
          <p:nvPr/>
        </p:nvSpPr>
        <p:spPr bwMode="auto">
          <a:xfrm>
            <a:off x="7787238" y="3326082"/>
            <a:ext cx="152400" cy="114300"/>
          </a:xfrm>
          <a:prstGeom prst="ellipse">
            <a:avLst/>
          </a:prstGeom>
          <a:solidFill>
            <a:srgbClr val="0354B5"/>
          </a:solidFill>
          <a:ln>
            <a:solidFill>
              <a:srgbClr val="0354B5"/>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buFont typeface="Arial" panose="020B0604020202020204" pitchFamily="34" charset="0"/>
              <a:buNone/>
              <a:defRPr/>
            </a:pPr>
            <a:endParaRPr lang="zh-CN" altLang="en-US" sz="1200">
              <a:solidFill>
                <a:srgbClr val="0354B5"/>
              </a:solidFill>
            </a:endParaRPr>
          </a:p>
        </p:txBody>
      </p:sp>
      <p:cxnSp>
        <p:nvCxnSpPr>
          <p:cNvPr id="55" name="直接连接符 54">
            <a:extLst>
              <a:ext uri="{FF2B5EF4-FFF2-40B4-BE49-F238E27FC236}">
                <a16:creationId xmlns="" xmlns:a16="http://schemas.microsoft.com/office/drawing/2014/main" id="{DD49511D-61D2-44EC-89DA-C14D8FEE91BB}"/>
              </a:ext>
            </a:extLst>
          </p:cNvPr>
          <p:cNvCxnSpPr>
            <a:cxnSpLocks noChangeShapeType="1"/>
          </p:cNvCxnSpPr>
          <p:nvPr/>
        </p:nvCxnSpPr>
        <p:spPr bwMode="auto">
          <a:xfrm flipV="1">
            <a:off x="1323975" y="3195315"/>
            <a:ext cx="0" cy="13729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56" name="直接连接符 55">
            <a:extLst>
              <a:ext uri="{FF2B5EF4-FFF2-40B4-BE49-F238E27FC236}">
                <a16:creationId xmlns="" xmlns:a16="http://schemas.microsoft.com/office/drawing/2014/main" id="{649206F6-F5C2-4054-B646-7D60DBF36D5E}"/>
              </a:ext>
            </a:extLst>
          </p:cNvPr>
          <p:cNvCxnSpPr>
            <a:cxnSpLocks noChangeShapeType="1"/>
          </p:cNvCxnSpPr>
          <p:nvPr/>
        </p:nvCxnSpPr>
        <p:spPr bwMode="auto">
          <a:xfrm flipV="1">
            <a:off x="4246727" y="3373094"/>
            <a:ext cx="0" cy="28575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57" name="直接连接符 56">
            <a:extLst>
              <a:ext uri="{FF2B5EF4-FFF2-40B4-BE49-F238E27FC236}">
                <a16:creationId xmlns="" xmlns:a16="http://schemas.microsoft.com/office/drawing/2014/main" id="{8BA1AED1-A559-4437-9C9A-37C8A099CAC5}"/>
              </a:ext>
            </a:extLst>
          </p:cNvPr>
          <p:cNvCxnSpPr>
            <a:cxnSpLocks noChangeShapeType="1"/>
          </p:cNvCxnSpPr>
          <p:nvPr/>
        </p:nvCxnSpPr>
        <p:spPr bwMode="auto">
          <a:xfrm flipV="1">
            <a:off x="4139317" y="3195316"/>
            <a:ext cx="0" cy="14864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58" name="直接连接符 57">
            <a:extLst>
              <a:ext uri="{FF2B5EF4-FFF2-40B4-BE49-F238E27FC236}">
                <a16:creationId xmlns="" xmlns:a16="http://schemas.microsoft.com/office/drawing/2014/main" id="{CFCBEACC-25AB-4D31-86F5-C161E588FB9F}"/>
              </a:ext>
            </a:extLst>
          </p:cNvPr>
          <p:cNvCxnSpPr>
            <a:cxnSpLocks noChangeShapeType="1"/>
          </p:cNvCxnSpPr>
          <p:nvPr/>
        </p:nvCxnSpPr>
        <p:spPr bwMode="auto">
          <a:xfrm>
            <a:off x="5238372" y="2888174"/>
            <a:ext cx="9951" cy="439196"/>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59" name="TextBox 58">
            <a:extLst>
              <a:ext uri="{FF2B5EF4-FFF2-40B4-BE49-F238E27FC236}">
                <a16:creationId xmlns="" xmlns:a16="http://schemas.microsoft.com/office/drawing/2014/main" id="{72507F8E-45F5-461B-8519-AB0D941DBF9B}"/>
              </a:ext>
            </a:extLst>
          </p:cNvPr>
          <p:cNvSpPr txBox="1"/>
          <p:nvPr/>
        </p:nvSpPr>
        <p:spPr>
          <a:xfrm>
            <a:off x="3443929" y="2569718"/>
            <a:ext cx="1326004" cy="57708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buFont typeface="Arial" panose="020B0604020202020204" pitchFamily="34" charset="0"/>
              <a:buNone/>
              <a:defRPr/>
            </a:pPr>
            <a:r>
              <a:rPr lang="zh-CN" altLang="en-US" sz="1050" b="1" dirty="0" smtClean="0">
                <a:latin typeface="微软雅黑" pitchFamily="34" charset="-122"/>
                <a:ea typeface="微软雅黑" pitchFamily="34" charset="-122"/>
              </a:rPr>
              <a:t>第一批</a:t>
            </a:r>
            <a:r>
              <a:rPr lang="en-US" altLang="zh-CN" sz="1050" b="1" dirty="0" smtClean="0">
                <a:latin typeface="微软雅黑" pitchFamily="34" charset="-122"/>
                <a:ea typeface="微软雅黑" pitchFamily="34" charset="-122"/>
              </a:rPr>
              <a:t>2017</a:t>
            </a:r>
            <a:r>
              <a:rPr lang="zh-CN" altLang="en-US" sz="1050" b="1" dirty="0" smtClean="0">
                <a:latin typeface="微软雅黑" pitchFamily="34" charset="-122"/>
                <a:ea typeface="微软雅黑" pitchFamily="34" charset="-122"/>
              </a:rPr>
              <a:t>年落地</a:t>
            </a:r>
            <a:endParaRPr lang="en-US" altLang="zh-CN" sz="1050" b="1" dirty="0">
              <a:latin typeface="微软雅黑" pitchFamily="34" charset="-122"/>
              <a:ea typeface="微软雅黑" pitchFamily="34" charset="-122"/>
            </a:endParaRPr>
          </a:p>
          <a:p>
            <a:pPr algn="ctr">
              <a:buFont typeface="Arial" panose="020B0604020202020204" pitchFamily="34" charset="0"/>
              <a:buNone/>
              <a:defRPr/>
            </a:pPr>
            <a:r>
              <a:rPr lang="zh-CN" altLang="en-US" sz="1050" dirty="0">
                <a:latin typeface="微软雅黑" pitchFamily="34" charset="-122"/>
                <a:ea typeface="微软雅黑" pitchFamily="34" charset="-122"/>
              </a:rPr>
              <a:t>上海、浙江</a:t>
            </a:r>
            <a:endParaRPr lang="en-US" altLang="zh-CN" sz="1050" dirty="0">
              <a:latin typeface="微软雅黑" pitchFamily="34" charset="-122"/>
              <a:ea typeface="微软雅黑" pitchFamily="34" charset="-122"/>
            </a:endParaRPr>
          </a:p>
          <a:p>
            <a:pPr algn="ctr">
              <a:buFont typeface="Arial" panose="020B0604020202020204" pitchFamily="34" charset="0"/>
              <a:buNone/>
              <a:defRPr/>
            </a:pPr>
            <a:r>
              <a:rPr lang="en-US" altLang="zh-CN" sz="1050" dirty="0" smtClean="0">
                <a:latin typeface="微软雅黑" pitchFamily="34" charset="-122"/>
                <a:ea typeface="微软雅黑" pitchFamily="34" charset="-122"/>
              </a:rPr>
              <a:t>2</a:t>
            </a:r>
            <a:r>
              <a:rPr lang="zh-CN" altLang="en-US" sz="1050" dirty="0" smtClean="0">
                <a:latin typeface="微软雅黑" pitchFamily="34" charset="-122"/>
                <a:ea typeface="微软雅黑" pitchFamily="34" charset="-122"/>
              </a:rPr>
              <a:t>省市落地</a:t>
            </a:r>
            <a:endParaRPr lang="en-US" altLang="zh-CN" sz="1050" dirty="0">
              <a:latin typeface="微软雅黑" pitchFamily="34" charset="-122"/>
              <a:ea typeface="微软雅黑" pitchFamily="34" charset="-122"/>
            </a:endParaRPr>
          </a:p>
        </p:txBody>
      </p:sp>
      <p:cxnSp>
        <p:nvCxnSpPr>
          <p:cNvPr id="60" name="直接连接符 59">
            <a:extLst>
              <a:ext uri="{FF2B5EF4-FFF2-40B4-BE49-F238E27FC236}">
                <a16:creationId xmlns="" xmlns:a16="http://schemas.microsoft.com/office/drawing/2014/main" id="{9360B9BA-17F5-41B5-B331-E801F2A88447}"/>
              </a:ext>
            </a:extLst>
          </p:cNvPr>
          <p:cNvCxnSpPr>
            <a:cxnSpLocks noChangeShapeType="1"/>
          </p:cNvCxnSpPr>
          <p:nvPr/>
        </p:nvCxnSpPr>
        <p:spPr bwMode="auto">
          <a:xfrm>
            <a:off x="6245919" y="3421434"/>
            <a:ext cx="0" cy="383381"/>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61" name="直接连接符 60">
            <a:extLst>
              <a:ext uri="{FF2B5EF4-FFF2-40B4-BE49-F238E27FC236}">
                <a16:creationId xmlns="" xmlns:a16="http://schemas.microsoft.com/office/drawing/2014/main" id="{E69FC42D-4415-41E0-A4D6-4464CB33DEB7}"/>
              </a:ext>
            </a:extLst>
          </p:cNvPr>
          <p:cNvCxnSpPr>
            <a:cxnSpLocks noChangeShapeType="1"/>
          </p:cNvCxnSpPr>
          <p:nvPr/>
        </p:nvCxnSpPr>
        <p:spPr bwMode="auto">
          <a:xfrm>
            <a:off x="7850116" y="3012856"/>
            <a:ext cx="6791" cy="31975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99942599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0" y="0"/>
            <a:ext cx="9144000" cy="906364"/>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250" b="1" dirty="0"/>
          </a:p>
        </p:txBody>
      </p:sp>
      <p:grpSp>
        <p:nvGrpSpPr>
          <p:cNvPr id="2" name="组合 43"/>
          <p:cNvGrpSpPr/>
          <p:nvPr/>
        </p:nvGrpSpPr>
        <p:grpSpPr bwMode="auto">
          <a:xfrm>
            <a:off x="156574" y="224383"/>
            <a:ext cx="6978824" cy="456083"/>
            <a:chOff x="0" y="1"/>
            <a:chExt cx="5905369" cy="542184"/>
          </a:xfrm>
        </p:grpSpPr>
        <p:sp>
          <p:nvSpPr>
            <p:cNvPr id="7"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sz="1013">
                <a:solidFill>
                  <a:srgbClr val="FFFFFF"/>
                </a:solidFill>
              </a:endParaRPr>
            </a:p>
          </p:txBody>
        </p:sp>
        <p:sp>
          <p:nvSpPr>
            <p:cNvPr id="8" name="TextBox 29"/>
            <p:cNvSpPr txBox="1">
              <a:spLocks noChangeArrowheads="1"/>
            </p:cNvSpPr>
            <p:nvPr/>
          </p:nvSpPr>
          <p:spPr bwMode="auto">
            <a:xfrm>
              <a:off x="740247" y="68961"/>
              <a:ext cx="5044546" cy="425335"/>
            </a:xfrm>
            <a:prstGeom prst="rect">
              <a:avLst/>
            </a:prstGeom>
            <a:noFill/>
            <a:ln w="9525">
              <a:noFill/>
              <a:miter lim="800000"/>
              <a:headEnd/>
              <a:tailEnd/>
            </a:ln>
          </p:spPr>
          <p:txBody>
            <a:bodyPr wrap="square">
              <a:spAutoFit/>
            </a:bodyPr>
            <a:lstStyle/>
            <a:p>
              <a:r>
                <a:rPr lang="zh-CN" altLang="en-US" sz="1725"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出台</a:t>
              </a:r>
              <a:r>
                <a:rPr lang="en-US" altLang="zh-CN" sz="1725"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1725"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湖南省高考综合改革实施方案</a:t>
              </a:r>
              <a:r>
                <a:rPr lang="en-US" altLang="zh-CN" sz="1725"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a:t>
              </a:r>
              <a:endParaRPr lang="zh-CN" altLang="en-US" sz="1725"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5" name="组合 44"/>
              <p:cNvGrpSpPr/>
              <p:nvPr/>
            </p:nvGrpSpPr>
            <p:grpSpPr bwMode="auto">
              <a:xfrm>
                <a:off x="0" y="0"/>
                <a:ext cx="576187" cy="676543"/>
                <a:chOff x="0" y="0"/>
                <a:chExt cx="576187" cy="676543"/>
              </a:xfrm>
            </p:grpSpPr>
            <p:sp>
              <p:nvSpPr>
                <p:cNvPr id="13"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sz="1013">
                    <a:solidFill>
                      <a:srgbClr val="FFFFFF"/>
                    </a:solidFill>
                  </a:endParaRPr>
                </a:p>
              </p:txBody>
            </p:sp>
            <p:sp>
              <p:nvSpPr>
                <p:cNvPr id="14"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sz="1013"/>
                </a:p>
              </p:txBody>
            </p:sp>
          </p:grpSp>
          <p:pic>
            <p:nvPicPr>
              <p:cNvPr id="11" name="图片 45"/>
              <p:cNvPicPr>
                <a:picLocks noChangeAspect="1" noChangeArrowheads="1"/>
              </p:cNvPicPr>
              <p:nvPr/>
            </p:nvPicPr>
            <p:blipFill>
              <a:blip r:embed="rId2" cstate="print"/>
              <a:srcRect/>
              <a:stretch>
                <a:fillRect/>
              </a:stretch>
            </p:blipFill>
            <p:spPr bwMode="auto">
              <a:xfrm flipH="1">
                <a:off x="394503" y="184967"/>
                <a:ext cx="318948" cy="123230"/>
              </a:xfrm>
              <a:prstGeom prst="rect">
                <a:avLst/>
              </a:prstGeom>
              <a:noFill/>
              <a:ln w="9525">
                <a:noFill/>
                <a:miter lim="800000"/>
                <a:headEnd/>
                <a:tailEnd/>
              </a:ln>
            </p:spPr>
          </p:pic>
          <p:pic>
            <p:nvPicPr>
              <p:cNvPr id="12" name="图片 46"/>
              <p:cNvPicPr>
                <a:picLocks noChangeAspect="1" noChangeArrowheads="1"/>
              </p:cNvPicPr>
              <p:nvPr/>
            </p:nvPicPr>
            <p:blipFill>
              <a:blip r:embed="rId2" cstate="print"/>
              <a:srcRect/>
              <a:stretch>
                <a:fillRect/>
              </a:stretch>
            </p:blipFill>
            <p:spPr bwMode="auto">
              <a:xfrm flipH="1">
                <a:off x="394503" y="436995"/>
                <a:ext cx="318948" cy="123230"/>
              </a:xfrm>
              <a:prstGeom prst="rect">
                <a:avLst/>
              </a:prstGeom>
              <a:noFill/>
              <a:ln w="9525">
                <a:noFill/>
                <a:miter lim="800000"/>
                <a:headEnd/>
                <a:tailEnd/>
              </a:ln>
            </p:spPr>
          </p:pic>
        </p:grpSp>
      </p:grpSp>
      <p:grpSp>
        <p:nvGrpSpPr>
          <p:cNvPr id="6" name="组合 1"/>
          <p:cNvGrpSpPr/>
          <p:nvPr/>
        </p:nvGrpSpPr>
        <p:grpSpPr>
          <a:xfrm>
            <a:off x="2863094" y="2470985"/>
            <a:ext cx="2845365" cy="2134024"/>
            <a:chOff x="2808387" y="1008311"/>
            <a:chExt cx="4665662" cy="4664075"/>
          </a:xfrm>
        </p:grpSpPr>
        <p:sp>
          <p:nvSpPr>
            <p:cNvPr id="16" name="Diamond 4"/>
            <p:cNvSpPr>
              <a:spLocks noChangeArrowheads="1"/>
            </p:cNvSpPr>
            <p:nvPr/>
          </p:nvSpPr>
          <p:spPr bwMode="auto">
            <a:xfrm>
              <a:off x="2808387" y="1008311"/>
              <a:ext cx="4665662" cy="4664075"/>
            </a:xfrm>
            <a:prstGeom prst="diamond">
              <a:avLst/>
            </a:prstGeom>
            <a:solidFill>
              <a:schemeClr val="bg1">
                <a:lumMod val="50000"/>
              </a:schemeClr>
            </a:solidFill>
            <a:ln>
              <a:noFill/>
            </a:ln>
          </p:spPr>
          <p:txBody>
            <a:bodyPr/>
            <a:lstStyle/>
            <a:p>
              <a:pPr>
                <a:buFont typeface="Arial" pitchFamily="34" charset="0"/>
                <a:buNone/>
              </a:pPr>
              <a:endParaRPr lang="zh-CN" altLang="en-US" sz="788">
                <a:latin typeface="Arial" pitchFamily="34" charset="0"/>
                <a:ea typeface="微软雅黑" pitchFamily="34" charset="-122"/>
                <a:sym typeface="Arial" pitchFamily="34" charset="0"/>
              </a:endParaRPr>
            </a:p>
          </p:txBody>
        </p:sp>
        <p:sp>
          <p:nvSpPr>
            <p:cNvPr id="18" name="Rounded Rectangle 15"/>
            <p:cNvSpPr>
              <a:spLocks noChangeArrowheads="1"/>
            </p:cNvSpPr>
            <p:nvPr/>
          </p:nvSpPr>
          <p:spPr bwMode="auto">
            <a:xfrm>
              <a:off x="3252886" y="1069934"/>
              <a:ext cx="1817687" cy="1819276"/>
            </a:xfrm>
            <a:prstGeom prst="roundRect">
              <a:avLst>
                <a:gd name="adj" fmla="val 16667"/>
              </a:avLst>
            </a:prstGeom>
            <a:solidFill>
              <a:srgbClr val="00B0F0"/>
            </a:solidFill>
            <a:ln>
              <a:noFill/>
            </a:ln>
          </p:spPr>
          <p:txBody>
            <a:bodyPr tIns="456307" bIns="0" anchor="ctr" anchorCtr="1"/>
            <a:lstStyle/>
            <a:p>
              <a:pPr defTabSz="912019"/>
              <a:endParaRPr lang="en-US" altLang="zh-CN" sz="1200" dirty="0">
                <a:solidFill>
                  <a:srgbClr val="FFFFFF"/>
                </a:solidFill>
                <a:latin typeface="Arial" pitchFamily="34" charset="0"/>
                <a:ea typeface="微软雅黑" pitchFamily="34" charset="-122"/>
                <a:sym typeface="Arial" pitchFamily="34" charset="0"/>
              </a:endParaRPr>
            </a:p>
          </p:txBody>
        </p:sp>
        <p:sp>
          <p:nvSpPr>
            <p:cNvPr id="19" name="Rounded Rectangle 13"/>
            <p:cNvSpPr>
              <a:spLocks noChangeArrowheads="1"/>
            </p:cNvSpPr>
            <p:nvPr/>
          </p:nvSpPr>
          <p:spPr bwMode="auto">
            <a:xfrm>
              <a:off x="5211862" y="1083082"/>
              <a:ext cx="1817687" cy="1819276"/>
            </a:xfrm>
            <a:prstGeom prst="roundRect">
              <a:avLst>
                <a:gd name="adj" fmla="val 16667"/>
              </a:avLst>
            </a:prstGeom>
            <a:solidFill>
              <a:srgbClr val="0070C0"/>
            </a:solidFill>
            <a:ln>
              <a:noFill/>
            </a:ln>
          </p:spPr>
          <p:txBody>
            <a:bodyPr tIns="456307" bIns="0" anchor="ctr" anchorCtr="1"/>
            <a:lstStyle/>
            <a:p>
              <a:pPr defTabSz="912019"/>
              <a:endParaRPr lang="en-US" altLang="zh-CN" sz="1200" dirty="0">
                <a:solidFill>
                  <a:srgbClr val="FFFFFF"/>
                </a:solidFill>
                <a:latin typeface="Arial" pitchFamily="34" charset="0"/>
                <a:ea typeface="微软雅黑" pitchFamily="34" charset="-122"/>
                <a:sym typeface="Arial" pitchFamily="34" charset="0"/>
              </a:endParaRPr>
            </a:p>
          </p:txBody>
        </p:sp>
        <p:sp>
          <p:nvSpPr>
            <p:cNvPr id="20" name="Rounded Rectangle 11"/>
            <p:cNvSpPr>
              <a:spLocks noChangeArrowheads="1"/>
            </p:cNvSpPr>
            <p:nvPr/>
          </p:nvSpPr>
          <p:spPr bwMode="auto">
            <a:xfrm>
              <a:off x="3252886" y="3646860"/>
              <a:ext cx="1817687" cy="1819276"/>
            </a:xfrm>
            <a:prstGeom prst="roundRect">
              <a:avLst>
                <a:gd name="adj" fmla="val 16667"/>
              </a:avLst>
            </a:prstGeom>
            <a:solidFill>
              <a:srgbClr val="0070C0"/>
            </a:solidFill>
            <a:ln>
              <a:noFill/>
            </a:ln>
          </p:spPr>
          <p:txBody>
            <a:bodyPr tIns="456307" bIns="0" anchor="ctr" anchorCtr="1"/>
            <a:lstStyle/>
            <a:p>
              <a:pPr defTabSz="912019"/>
              <a:endParaRPr lang="en-US" altLang="zh-CN" sz="1200" dirty="0">
                <a:solidFill>
                  <a:srgbClr val="FFFFFF"/>
                </a:solidFill>
                <a:latin typeface="Arial" pitchFamily="34" charset="0"/>
                <a:ea typeface="微软雅黑" pitchFamily="34" charset="-122"/>
                <a:sym typeface="Arial" pitchFamily="34" charset="0"/>
              </a:endParaRPr>
            </a:p>
          </p:txBody>
        </p:sp>
        <p:sp>
          <p:nvSpPr>
            <p:cNvPr id="21" name="Rounded Rectangle 9"/>
            <p:cNvSpPr>
              <a:spLocks noChangeArrowheads="1"/>
            </p:cNvSpPr>
            <p:nvPr/>
          </p:nvSpPr>
          <p:spPr bwMode="auto">
            <a:xfrm>
              <a:off x="5211862" y="3567973"/>
              <a:ext cx="1817687" cy="1819276"/>
            </a:xfrm>
            <a:prstGeom prst="roundRect">
              <a:avLst>
                <a:gd name="adj" fmla="val 16667"/>
              </a:avLst>
            </a:prstGeom>
            <a:solidFill>
              <a:srgbClr val="00B0F0"/>
            </a:solidFill>
            <a:ln>
              <a:noFill/>
            </a:ln>
          </p:spPr>
          <p:txBody>
            <a:bodyPr tIns="456307" bIns="0" anchor="ctr" anchorCtr="1"/>
            <a:lstStyle/>
            <a:p>
              <a:pPr defTabSz="912019"/>
              <a:endParaRPr lang="en-US" altLang="zh-CN" sz="1200" dirty="0">
                <a:solidFill>
                  <a:srgbClr val="FFFFFF"/>
                </a:solidFill>
                <a:latin typeface="Arial" pitchFamily="34" charset="0"/>
                <a:ea typeface="微软雅黑" pitchFamily="34" charset="-122"/>
                <a:sym typeface="Arial" pitchFamily="34" charset="0"/>
              </a:endParaRPr>
            </a:p>
          </p:txBody>
        </p:sp>
        <p:pic>
          <p:nvPicPr>
            <p:cNvPr id="22" name="Group 49"/>
            <p:cNvPicPr>
              <a:picLocks noChangeArrowheads="1"/>
            </p:cNvPicPr>
            <p:nvPr/>
          </p:nvPicPr>
          <p:blipFill>
            <a:blip r:embed="rId3" cstate="print"/>
            <a:srcRect/>
            <a:stretch>
              <a:fillRect/>
            </a:stretch>
          </p:blipFill>
          <p:spPr bwMode="auto">
            <a:xfrm>
              <a:off x="3854548" y="3847811"/>
              <a:ext cx="676275" cy="500062"/>
            </a:xfrm>
            <a:prstGeom prst="rect">
              <a:avLst/>
            </a:prstGeom>
            <a:noFill/>
            <a:ln>
              <a:noFill/>
            </a:ln>
          </p:spPr>
        </p:pic>
        <p:sp>
          <p:nvSpPr>
            <p:cNvPr id="24" name="TextBox 13"/>
            <p:cNvSpPr txBox="1">
              <a:spLocks noChangeArrowheads="1"/>
            </p:cNvSpPr>
            <p:nvPr/>
          </p:nvSpPr>
          <p:spPr bwMode="auto">
            <a:xfrm>
              <a:off x="3514445" y="2197278"/>
              <a:ext cx="1220787" cy="530007"/>
            </a:xfrm>
            <a:prstGeom prst="rect">
              <a:avLst/>
            </a:prstGeom>
            <a:noFill/>
            <a:ln>
              <a:noFill/>
            </a:ln>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685800"/>
              <a:r>
                <a:rPr lang="zh-CN" altLang="en-US" sz="788"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梳理国家高考改革政策规定</a:t>
              </a:r>
            </a:p>
          </p:txBody>
        </p:sp>
        <p:sp>
          <p:nvSpPr>
            <p:cNvPr id="25" name="TextBox 13"/>
            <p:cNvSpPr txBox="1">
              <a:spLocks noChangeArrowheads="1"/>
            </p:cNvSpPr>
            <p:nvPr/>
          </p:nvSpPr>
          <p:spPr bwMode="auto">
            <a:xfrm>
              <a:off x="5364224" y="2268655"/>
              <a:ext cx="1450161" cy="530007"/>
            </a:xfrm>
            <a:prstGeom prst="rect">
              <a:avLst/>
            </a:prstGeom>
            <a:noFill/>
            <a:ln>
              <a:noFill/>
            </a:ln>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685800"/>
              <a:r>
                <a:rPr lang="zh-CN" altLang="en-US" sz="788"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深入考察</a:t>
              </a:r>
              <a:endParaRPr lang="en-US" altLang="zh-CN" sz="788"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a:p>
              <a:pPr algn="ctr" defTabSz="685800"/>
              <a:r>
                <a:rPr lang="zh-CN" altLang="en-US" sz="788"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汲取改革试点经验</a:t>
              </a:r>
            </a:p>
          </p:txBody>
        </p:sp>
        <p:sp>
          <p:nvSpPr>
            <p:cNvPr id="26" name="TextBox 13"/>
            <p:cNvSpPr txBox="1">
              <a:spLocks noChangeArrowheads="1"/>
            </p:cNvSpPr>
            <p:nvPr/>
          </p:nvSpPr>
          <p:spPr bwMode="auto">
            <a:xfrm>
              <a:off x="3479289" y="4608104"/>
              <a:ext cx="1373751" cy="530007"/>
            </a:xfrm>
            <a:prstGeom prst="rect">
              <a:avLst/>
            </a:prstGeom>
            <a:noFill/>
            <a:ln>
              <a:noFill/>
            </a:ln>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685800"/>
              <a:r>
                <a:rPr lang="zh-CN" altLang="en-US" sz="788"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深入调研</a:t>
              </a:r>
              <a:endParaRPr lang="en-US" altLang="zh-CN" sz="788"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a:p>
              <a:pPr algn="ctr" defTabSz="685800"/>
              <a:r>
                <a:rPr lang="zh-CN" altLang="en-US" sz="788"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广泛听取意见建议</a:t>
              </a:r>
            </a:p>
          </p:txBody>
        </p:sp>
        <p:sp>
          <p:nvSpPr>
            <p:cNvPr id="27" name="TextBox 13"/>
            <p:cNvSpPr txBox="1">
              <a:spLocks noChangeArrowheads="1"/>
            </p:cNvSpPr>
            <p:nvPr/>
          </p:nvSpPr>
          <p:spPr bwMode="auto">
            <a:xfrm>
              <a:off x="5407062" y="4626581"/>
              <a:ext cx="1402826" cy="530007"/>
            </a:xfrm>
            <a:prstGeom prst="rect">
              <a:avLst/>
            </a:prstGeom>
            <a:noFill/>
            <a:ln>
              <a:noFill/>
            </a:ln>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685800"/>
              <a:r>
                <a:rPr lang="zh-CN" altLang="en-US" sz="788"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专家论证</a:t>
              </a:r>
              <a:endParaRPr lang="en-US" altLang="zh-CN" sz="788"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a:p>
              <a:pPr algn="ctr" defTabSz="685800"/>
              <a:r>
                <a:rPr lang="zh-CN" altLang="en-US" sz="788"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充分吸纳各界意见</a:t>
              </a:r>
            </a:p>
          </p:txBody>
        </p:sp>
        <p:pic>
          <p:nvPicPr>
            <p:cNvPr id="28" name="组合 60"/>
            <p:cNvPicPr>
              <a:picLocks noChangeArrowheads="1"/>
            </p:cNvPicPr>
            <p:nvPr/>
          </p:nvPicPr>
          <p:blipFill>
            <a:blip r:embed="rId4" cstate="print"/>
            <a:srcRect/>
            <a:stretch>
              <a:fillRect/>
            </a:stretch>
          </p:blipFill>
          <p:spPr bwMode="auto">
            <a:xfrm>
              <a:off x="3848199" y="1220698"/>
              <a:ext cx="714375" cy="719138"/>
            </a:xfrm>
            <a:prstGeom prst="rect">
              <a:avLst/>
            </a:prstGeom>
            <a:noFill/>
            <a:ln>
              <a:noFill/>
            </a:ln>
          </p:spPr>
        </p:pic>
      </p:grpSp>
      <p:sp>
        <p:nvSpPr>
          <p:cNvPr id="30" name="矩形 44"/>
          <p:cNvSpPr>
            <a:spLocks noChangeArrowheads="1"/>
          </p:cNvSpPr>
          <p:nvPr/>
        </p:nvSpPr>
        <p:spPr bwMode="auto">
          <a:xfrm>
            <a:off x="305152" y="2273871"/>
            <a:ext cx="2971457" cy="1066959"/>
          </a:xfrm>
          <a:prstGeom prst="rect">
            <a:avLst/>
          </a:prstGeom>
          <a:noFill/>
          <a:ln w="9525">
            <a:noFill/>
            <a:miter lim="800000"/>
            <a:headEnd/>
            <a:tailEnd/>
          </a:ln>
        </p:spPr>
        <p:txBody>
          <a:bodyPr>
            <a:spAutoFit/>
          </a:bodyPr>
          <a:lstStyle/>
          <a:p>
            <a:pPr>
              <a:lnSpc>
                <a:spcPts val="1875"/>
              </a:lnSpc>
              <a:buFont typeface="Wingdings" pitchFamily="2" charset="2"/>
              <a:buChar char="Ø"/>
            </a:pPr>
            <a:r>
              <a:rPr lang="zh-CN" altLang="en-US" sz="1200" b="1" dirty="0">
                <a:solidFill>
                  <a:srgbClr val="FF0000"/>
                </a:solidFill>
                <a:latin typeface="微软雅黑" pitchFamily="34" charset="-122"/>
                <a:ea typeface="微软雅黑" pitchFamily="34" charset="-122"/>
              </a:rPr>
              <a:t>认真学习，把握改革精神实质</a:t>
            </a:r>
            <a:r>
              <a:rPr lang="zh-CN" altLang="en-US" sz="1050" b="1" dirty="0">
                <a:latin typeface="微软雅黑" pitchFamily="34" charset="-122"/>
                <a:ea typeface="微软雅黑" pitchFamily="34" charset="-122"/>
              </a:rPr>
              <a:t>。</a:t>
            </a:r>
            <a:r>
              <a:rPr lang="zh-CN" altLang="en-US" sz="1050" b="1" dirty="0">
                <a:solidFill>
                  <a:srgbClr val="2F92AD"/>
                </a:solidFill>
                <a:latin typeface="微软雅黑" pitchFamily="34" charset="-122"/>
                <a:ea typeface="微软雅黑" pitchFamily="34" charset="-122"/>
              </a:rPr>
              <a:t>认真学习习近平总书记等中央领导指示批示、全国教育大会和教育部系列会议精神，全面梳理国家高考改革政策规定；</a:t>
            </a:r>
            <a:endParaRPr lang="en-US" altLang="zh-CN" sz="1050" b="1" dirty="0">
              <a:solidFill>
                <a:srgbClr val="2F92AD"/>
              </a:solidFill>
              <a:latin typeface="微软雅黑" pitchFamily="34" charset="-122"/>
              <a:ea typeface="微软雅黑" pitchFamily="34" charset="-122"/>
            </a:endParaRPr>
          </a:p>
        </p:txBody>
      </p:sp>
      <p:sp>
        <p:nvSpPr>
          <p:cNvPr id="31" name="矩形 45"/>
          <p:cNvSpPr>
            <a:spLocks noChangeArrowheads="1"/>
          </p:cNvSpPr>
          <p:nvPr/>
        </p:nvSpPr>
        <p:spPr bwMode="auto">
          <a:xfrm>
            <a:off x="5531670" y="2290691"/>
            <a:ext cx="3127140" cy="823302"/>
          </a:xfrm>
          <a:prstGeom prst="rect">
            <a:avLst/>
          </a:prstGeom>
          <a:noFill/>
          <a:ln w="9525">
            <a:noFill/>
            <a:miter lim="800000"/>
            <a:headEnd/>
            <a:tailEnd/>
          </a:ln>
        </p:spPr>
        <p:txBody>
          <a:bodyPr wrap="square">
            <a:spAutoFit/>
          </a:bodyPr>
          <a:lstStyle/>
          <a:p>
            <a:pPr>
              <a:lnSpc>
                <a:spcPts val="1875"/>
              </a:lnSpc>
              <a:buFont typeface="Wingdings" pitchFamily="2" charset="2"/>
              <a:buChar char="Ø"/>
            </a:pPr>
            <a:r>
              <a:rPr lang="zh-CN" altLang="en-US" sz="1200" b="1" dirty="0">
                <a:solidFill>
                  <a:srgbClr val="FF0000"/>
                </a:solidFill>
                <a:latin typeface="微软雅黑" pitchFamily="34" charset="-122"/>
                <a:ea typeface="微软雅黑" pitchFamily="34" charset="-122"/>
              </a:rPr>
              <a:t>深入考察，汲取改革试点经验</a:t>
            </a:r>
            <a:r>
              <a:rPr lang="zh-CN" altLang="en-US" sz="1050" b="1" dirty="0">
                <a:latin typeface="微软雅黑" pitchFamily="34" charset="-122"/>
                <a:ea typeface="微软雅黑" pitchFamily="34" charset="-122"/>
              </a:rPr>
              <a:t>。</a:t>
            </a:r>
            <a:r>
              <a:rPr lang="zh-CN" altLang="en-US" sz="1050" b="1" dirty="0">
                <a:solidFill>
                  <a:srgbClr val="2F92AD"/>
                </a:solidFill>
                <a:latin typeface="微软雅黑" pitchFamily="34" charset="-122"/>
                <a:ea typeface="微软雅黑" pitchFamily="34" charset="-122"/>
              </a:rPr>
              <a:t>专门赴上海、浙江考察学习，与相关兄弟省份召开座谈会沟通探讨，学习借鉴试点省份改革经验；</a:t>
            </a:r>
            <a:endParaRPr lang="en-US" altLang="zh-CN" sz="1050" b="1" dirty="0">
              <a:solidFill>
                <a:srgbClr val="2F92AD"/>
              </a:solidFill>
              <a:latin typeface="微软雅黑" pitchFamily="34" charset="-122"/>
              <a:ea typeface="微软雅黑" pitchFamily="34" charset="-122"/>
            </a:endParaRPr>
          </a:p>
        </p:txBody>
      </p:sp>
      <p:sp>
        <p:nvSpPr>
          <p:cNvPr id="32" name="矩形 46"/>
          <p:cNvSpPr>
            <a:spLocks noChangeArrowheads="1"/>
          </p:cNvSpPr>
          <p:nvPr/>
        </p:nvSpPr>
        <p:spPr bwMode="auto">
          <a:xfrm>
            <a:off x="401216" y="3642167"/>
            <a:ext cx="2872979" cy="1066959"/>
          </a:xfrm>
          <a:prstGeom prst="rect">
            <a:avLst/>
          </a:prstGeom>
          <a:noFill/>
          <a:ln w="9525">
            <a:noFill/>
            <a:miter lim="800000"/>
            <a:headEnd/>
            <a:tailEnd/>
          </a:ln>
        </p:spPr>
        <p:txBody>
          <a:bodyPr wrap="square">
            <a:spAutoFit/>
          </a:bodyPr>
          <a:lstStyle/>
          <a:p>
            <a:pPr>
              <a:lnSpc>
                <a:spcPts val="1875"/>
              </a:lnSpc>
              <a:buFont typeface="Wingdings" pitchFamily="2" charset="2"/>
              <a:buChar char="Ø"/>
            </a:pPr>
            <a:r>
              <a:rPr lang="zh-CN" altLang="en-US" sz="1200" b="1" dirty="0">
                <a:solidFill>
                  <a:srgbClr val="FF0000"/>
                </a:solidFill>
                <a:latin typeface="微软雅黑" pitchFamily="34" charset="-122"/>
                <a:ea typeface="微软雅黑" pitchFamily="34" charset="-122"/>
              </a:rPr>
              <a:t>深入调研，广泛听取意见建议</a:t>
            </a:r>
            <a:r>
              <a:rPr lang="zh-CN" altLang="en-US" sz="1050" b="1" dirty="0">
                <a:latin typeface="微软雅黑" pitchFamily="34" charset="-122"/>
                <a:ea typeface="微软雅黑" pitchFamily="34" charset="-122"/>
              </a:rPr>
              <a:t>。</a:t>
            </a:r>
            <a:r>
              <a:rPr lang="zh-CN" altLang="en-US" sz="1050" b="1" dirty="0">
                <a:solidFill>
                  <a:srgbClr val="2F92AD"/>
                </a:solidFill>
                <a:latin typeface="微软雅黑" pitchFamily="34" charset="-122"/>
                <a:ea typeface="微软雅黑" pitchFamily="34" charset="-122"/>
              </a:rPr>
              <a:t>赴全省</a:t>
            </a:r>
            <a:r>
              <a:rPr lang="en-US" altLang="zh-CN" sz="1050" b="1" dirty="0">
                <a:solidFill>
                  <a:srgbClr val="2F92AD"/>
                </a:solidFill>
                <a:latin typeface="微软雅黑" pitchFamily="34" charset="-122"/>
                <a:ea typeface="微软雅黑" pitchFamily="34" charset="-122"/>
              </a:rPr>
              <a:t>14</a:t>
            </a:r>
            <a:r>
              <a:rPr lang="zh-CN" altLang="en-US" sz="1050" b="1" dirty="0">
                <a:solidFill>
                  <a:srgbClr val="2F92AD"/>
                </a:solidFill>
                <a:latin typeface="微软雅黑" pitchFamily="34" charset="-122"/>
                <a:ea typeface="微软雅黑" pitchFamily="34" charset="-122"/>
              </a:rPr>
              <a:t>个市州、部分县市区和省属高校调研，召开座谈会近</a:t>
            </a:r>
            <a:r>
              <a:rPr lang="en-US" altLang="zh-CN" sz="1050" b="1" dirty="0">
                <a:solidFill>
                  <a:srgbClr val="2F92AD"/>
                </a:solidFill>
                <a:latin typeface="微软雅黑" pitchFamily="34" charset="-122"/>
                <a:ea typeface="微软雅黑" pitchFamily="34" charset="-122"/>
              </a:rPr>
              <a:t>40</a:t>
            </a:r>
            <a:r>
              <a:rPr lang="zh-CN" altLang="en-US" sz="1050" b="1" dirty="0">
                <a:solidFill>
                  <a:srgbClr val="2F92AD"/>
                </a:solidFill>
                <a:latin typeface="微软雅黑" pitchFamily="34" charset="-122"/>
                <a:ea typeface="微软雅黑" pitchFamily="34" charset="-122"/>
              </a:rPr>
              <a:t>余场，准确掌握湖南有关实际情况；</a:t>
            </a:r>
            <a:endParaRPr lang="en-US" altLang="zh-CN" sz="1050" b="1" dirty="0">
              <a:solidFill>
                <a:srgbClr val="2F92AD"/>
              </a:solidFill>
              <a:latin typeface="微软雅黑" pitchFamily="34" charset="-122"/>
              <a:ea typeface="微软雅黑" pitchFamily="34" charset="-122"/>
            </a:endParaRPr>
          </a:p>
        </p:txBody>
      </p:sp>
      <p:sp>
        <p:nvSpPr>
          <p:cNvPr id="33" name="矩形 47"/>
          <p:cNvSpPr>
            <a:spLocks noChangeArrowheads="1"/>
          </p:cNvSpPr>
          <p:nvPr/>
        </p:nvSpPr>
        <p:spPr bwMode="auto">
          <a:xfrm>
            <a:off x="5564353" y="3602811"/>
            <a:ext cx="3203511" cy="1066959"/>
          </a:xfrm>
          <a:prstGeom prst="rect">
            <a:avLst/>
          </a:prstGeom>
          <a:noFill/>
          <a:ln w="9525">
            <a:noFill/>
            <a:miter lim="800000"/>
            <a:headEnd/>
            <a:tailEnd/>
          </a:ln>
        </p:spPr>
        <p:txBody>
          <a:bodyPr wrap="square">
            <a:spAutoFit/>
          </a:bodyPr>
          <a:lstStyle/>
          <a:p>
            <a:pPr>
              <a:lnSpc>
                <a:spcPts val="1875"/>
              </a:lnSpc>
              <a:buFont typeface="Wingdings" pitchFamily="2" charset="2"/>
              <a:buChar char="Ø"/>
            </a:pPr>
            <a:r>
              <a:rPr lang="zh-CN" altLang="en-US" sz="1200" b="1" dirty="0">
                <a:solidFill>
                  <a:srgbClr val="FF0000"/>
                </a:solidFill>
                <a:latin typeface="微软雅黑" pitchFamily="34" charset="-122"/>
                <a:ea typeface="微软雅黑" pitchFamily="34" charset="-122"/>
              </a:rPr>
              <a:t>专家论证，充分吸纳各界意见</a:t>
            </a:r>
            <a:r>
              <a:rPr lang="zh-CN" altLang="en-US" sz="1050" b="1" dirty="0">
                <a:latin typeface="微软雅黑" pitchFamily="34" charset="-122"/>
                <a:ea typeface="微软雅黑" pitchFamily="34" charset="-122"/>
              </a:rPr>
              <a:t>。</a:t>
            </a:r>
            <a:r>
              <a:rPr lang="zh-CN" altLang="en-US" sz="1050" b="1" dirty="0">
                <a:solidFill>
                  <a:srgbClr val="2F92AD"/>
                </a:solidFill>
                <a:latin typeface="微软雅黑" pitchFamily="34" charset="-122"/>
                <a:ea typeface="微软雅黑" pitchFamily="34" charset="-122"/>
              </a:rPr>
              <a:t>组织数学、教育测量专家进行技术论证，为相关制度设计提供科学依据。组织相关专家及第三方机构开展风险评估，排查梳理改革风险点，研究应对措施。</a:t>
            </a:r>
            <a:endParaRPr lang="en-US" altLang="zh-CN" sz="1050" b="1" dirty="0">
              <a:solidFill>
                <a:srgbClr val="2F92AD"/>
              </a:solidFill>
              <a:latin typeface="微软雅黑" pitchFamily="34" charset="-122"/>
              <a:ea typeface="微软雅黑" pitchFamily="34" charset="-122"/>
            </a:endParaRPr>
          </a:p>
        </p:txBody>
      </p:sp>
      <p:sp>
        <p:nvSpPr>
          <p:cNvPr id="34" name="KSO_Shape"/>
          <p:cNvSpPr>
            <a:spLocks noChangeAspect="1"/>
          </p:cNvSpPr>
          <p:nvPr/>
        </p:nvSpPr>
        <p:spPr bwMode="auto">
          <a:xfrm>
            <a:off x="4667705" y="2704893"/>
            <a:ext cx="393580" cy="29518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endParaRPr lang="zh-CN" altLang="en-US" sz="1013" b="1">
              <a:solidFill>
                <a:srgbClr val="FFFFFF"/>
              </a:solidFill>
              <a:latin typeface="微软雅黑" panose="020B0503020204020204" pitchFamily="34" charset="-122"/>
              <a:ea typeface="微软雅黑" panose="020B0503020204020204" pitchFamily="34" charset="-122"/>
            </a:endParaRPr>
          </a:p>
        </p:txBody>
      </p:sp>
      <p:grpSp>
        <p:nvGrpSpPr>
          <p:cNvPr id="9" name="组合 1"/>
          <p:cNvGrpSpPr/>
          <p:nvPr/>
        </p:nvGrpSpPr>
        <p:grpSpPr>
          <a:xfrm>
            <a:off x="4698407" y="3771004"/>
            <a:ext cx="369424" cy="302909"/>
            <a:chOff x="4544677" y="4440122"/>
            <a:chExt cx="428291" cy="468236"/>
          </a:xfrm>
        </p:grpSpPr>
        <p:sp>
          <p:nvSpPr>
            <p:cNvPr id="35" name="Freeform 665"/>
            <p:cNvSpPr/>
            <p:nvPr/>
          </p:nvSpPr>
          <p:spPr bwMode="auto">
            <a:xfrm>
              <a:off x="4544677" y="4440122"/>
              <a:ext cx="428291" cy="330650"/>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rgbClr val="FFFFFF"/>
            </a:solidFill>
            <a:ln>
              <a:noFill/>
            </a:ln>
          </p:spPr>
          <p:txBody>
            <a:bodyPr vert="horz" wrap="square" lIns="51442" tIns="25721" rIns="51442" bIns="25721" numCol="1" anchor="t" anchorCtr="0" compatLnSpc="1">
              <a:prstTxWarp prst="textNoShape">
                <a:avLst/>
              </a:prstTxWarp>
            </a:bodyPr>
            <a:lstStyle/>
            <a:p>
              <a:endParaRPr lang="zh-CN" altLang="en-US" kern="0">
                <a:solidFill>
                  <a:srgbClr val="000000"/>
                </a:solidFill>
                <a:latin typeface="Calibri" pitchFamily="34" charset="0"/>
                <a:ea typeface="微软雅黑"/>
              </a:endParaRPr>
            </a:p>
          </p:txBody>
        </p:sp>
        <p:sp>
          <p:nvSpPr>
            <p:cNvPr id="36" name="Rectangle 666"/>
            <p:cNvSpPr>
              <a:spLocks noChangeArrowheads="1"/>
            </p:cNvSpPr>
            <p:nvPr/>
          </p:nvSpPr>
          <p:spPr bwMode="auto">
            <a:xfrm>
              <a:off x="4582404" y="4795182"/>
              <a:ext cx="62135" cy="113176"/>
            </a:xfrm>
            <a:prstGeom prst="rect">
              <a:avLst/>
            </a:prstGeom>
            <a:solidFill>
              <a:srgbClr val="FFFFFF"/>
            </a:solidFill>
            <a:ln>
              <a:noFill/>
            </a:ln>
          </p:spPr>
          <p:txBody>
            <a:bodyPr vert="horz" wrap="square" lIns="51442" tIns="25721" rIns="51442" bIns="25721" numCol="1" anchor="t" anchorCtr="0" compatLnSpc="1">
              <a:prstTxWarp prst="textNoShape">
                <a:avLst/>
              </a:prstTxWarp>
            </a:bodyPr>
            <a:lstStyle/>
            <a:p>
              <a:endParaRPr lang="zh-CN" altLang="en-US" kern="0">
                <a:solidFill>
                  <a:srgbClr val="000000"/>
                </a:solidFill>
                <a:latin typeface="Calibri" pitchFamily="34" charset="0"/>
                <a:ea typeface="微软雅黑"/>
              </a:endParaRPr>
            </a:p>
          </p:txBody>
        </p:sp>
        <p:sp>
          <p:nvSpPr>
            <p:cNvPr id="37" name="Rectangle 667"/>
            <p:cNvSpPr>
              <a:spLocks noChangeArrowheads="1"/>
            </p:cNvSpPr>
            <p:nvPr/>
          </p:nvSpPr>
          <p:spPr bwMode="auto">
            <a:xfrm>
              <a:off x="4684483" y="4739702"/>
              <a:ext cx="62135" cy="168653"/>
            </a:xfrm>
            <a:prstGeom prst="rect">
              <a:avLst/>
            </a:prstGeom>
            <a:solidFill>
              <a:srgbClr val="FFFFFF"/>
            </a:solidFill>
            <a:ln>
              <a:noFill/>
            </a:ln>
          </p:spPr>
          <p:txBody>
            <a:bodyPr vert="horz" wrap="square" lIns="51442" tIns="25721" rIns="51442" bIns="25721" numCol="1" anchor="t" anchorCtr="0" compatLnSpc="1">
              <a:prstTxWarp prst="textNoShape">
                <a:avLst/>
              </a:prstTxWarp>
            </a:bodyPr>
            <a:lstStyle/>
            <a:p>
              <a:endParaRPr lang="zh-CN" altLang="en-US" kern="0">
                <a:solidFill>
                  <a:srgbClr val="000000"/>
                </a:solidFill>
                <a:latin typeface="Calibri" pitchFamily="34" charset="0"/>
                <a:ea typeface="微软雅黑"/>
              </a:endParaRPr>
            </a:p>
          </p:txBody>
        </p:sp>
        <p:sp>
          <p:nvSpPr>
            <p:cNvPr id="38" name="Rectangle 668"/>
            <p:cNvSpPr>
              <a:spLocks noChangeArrowheads="1"/>
            </p:cNvSpPr>
            <p:nvPr/>
          </p:nvSpPr>
          <p:spPr bwMode="auto">
            <a:xfrm>
              <a:off x="4788781" y="4684223"/>
              <a:ext cx="62135" cy="224133"/>
            </a:xfrm>
            <a:prstGeom prst="rect">
              <a:avLst/>
            </a:prstGeom>
            <a:solidFill>
              <a:srgbClr val="FFFFFF"/>
            </a:solidFill>
            <a:ln>
              <a:noFill/>
            </a:ln>
          </p:spPr>
          <p:txBody>
            <a:bodyPr vert="horz" wrap="square" lIns="51442" tIns="25721" rIns="51442" bIns="25721" numCol="1" anchor="t" anchorCtr="0" compatLnSpc="1">
              <a:prstTxWarp prst="textNoShape">
                <a:avLst/>
              </a:prstTxWarp>
            </a:bodyPr>
            <a:lstStyle/>
            <a:p>
              <a:endParaRPr lang="zh-CN" altLang="en-US" kern="0">
                <a:solidFill>
                  <a:srgbClr val="000000"/>
                </a:solidFill>
                <a:latin typeface="Calibri" pitchFamily="34" charset="0"/>
                <a:ea typeface="微软雅黑"/>
              </a:endParaRPr>
            </a:p>
          </p:txBody>
        </p:sp>
        <p:sp>
          <p:nvSpPr>
            <p:cNvPr id="39" name="Rectangle 669"/>
            <p:cNvSpPr>
              <a:spLocks noChangeArrowheads="1"/>
            </p:cNvSpPr>
            <p:nvPr/>
          </p:nvSpPr>
          <p:spPr bwMode="auto">
            <a:xfrm>
              <a:off x="4890860" y="4628747"/>
              <a:ext cx="62135" cy="279609"/>
            </a:xfrm>
            <a:prstGeom prst="rect">
              <a:avLst/>
            </a:prstGeom>
            <a:solidFill>
              <a:srgbClr val="FFFFFF"/>
            </a:solidFill>
            <a:ln>
              <a:noFill/>
            </a:ln>
          </p:spPr>
          <p:txBody>
            <a:bodyPr vert="horz" wrap="square" lIns="51442" tIns="25721" rIns="51442" bIns="25721" numCol="1" anchor="t" anchorCtr="0" compatLnSpc="1">
              <a:prstTxWarp prst="textNoShape">
                <a:avLst/>
              </a:prstTxWarp>
            </a:bodyPr>
            <a:lstStyle/>
            <a:p>
              <a:endParaRPr lang="zh-CN" altLang="en-US" kern="0">
                <a:solidFill>
                  <a:srgbClr val="000000"/>
                </a:solidFill>
                <a:latin typeface="Calibri" pitchFamily="34" charset="0"/>
                <a:ea typeface="微软雅黑"/>
              </a:endParaRPr>
            </a:p>
          </p:txBody>
        </p:sp>
      </p:grpSp>
      <p:sp>
        <p:nvSpPr>
          <p:cNvPr id="40" name="矩形 39">
            <a:extLst>
              <a:ext uri="{FF2B5EF4-FFF2-40B4-BE49-F238E27FC236}">
                <a16:creationId xmlns="" xmlns:a16="http://schemas.microsoft.com/office/drawing/2014/main" id="{875C3D3C-30EB-4381-BF40-CF5D0A2823DB}"/>
              </a:ext>
            </a:extLst>
          </p:cNvPr>
          <p:cNvSpPr/>
          <p:nvPr/>
        </p:nvSpPr>
        <p:spPr>
          <a:xfrm>
            <a:off x="3234104" y="3298501"/>
            <a:ext cx="2103341" cy="369332"/>
          </a:xfrm>
          <a:prstGeom prst="rect">
            <a:avLst/>
          </a:prstGeom>
        </p:spPr>
        <p:txBody>
          <a:bodyPr wrap="square">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cs typeface="华康俪金黑W8(P)"/>
              </a:rPr>
              <a:t>研究过程</a:t>
            </a:r>
          </a:p>
        </p:txBody>
      </p:sp>
      <p:sp>
        <p:nvSpPr>
          <p:cNvPr id="41" name="AutoShape 12"/>
          <p:cNvSpPr>
            <a:spLocks noChangeArrowheads="1"/>
          </p:cNvSpPr>
          <p:nvPr/>
        </p:nvSpPr>
        <p:spPr bwMode="gray">
          <a:xfrm>
            <a:off x="477483" y="1103811"/>
            <a:ext cx="8021053" cy="1031966"/>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nSpc>
                <a:spcPts val="2500"/>
              </a:lnSpc>
            </a:pPr>
            <a:r>
              <a:rPr lang="zh-CN" altLang="en-US" sz="1600" b="1" dirty="0">
                <a:latin typeface="微软雅黑" pitchFamily="34" charset="-122"/>
                <a:ea typeface="微软雅黑" pitchFamily="34" charset="-122"/>
              </a:rPr>
              <a:t>按照教育部和省委、省政府的</a:t>
            </a:r>
            <a:r>
              <a:rPr lang="zh-CN" altLang="en-US" sz="1600" b="1" dirty="0" smtClean="0">
                <a:latin typeface="微软雅黑" pitchFamily="34" charset="-122"/>
                <a:ea typeface="微软雅黑" pitchFamily="34" charset="-122"/>
              </a:rPr>
              <a:t>部署，</a:t>
            </a:r>
            <a:r>
              <a:rPr lang="zh-CN" altLang="zh-CN" sz="1600" b="1" dirty="0">
                <a:latin typeface="微软雅黑" pitchFamily="34" charset="-122"/>
                <a:ea typeface="微软雅黑" pitchFamily="34" charset="-122"/>
              </a:rPr>
              <a:t>省</a:t>
            </a:r>
            <a:r>
              <a:rPr lang="zh-CN" altLang="zh-CN" sz="1600" b="1" dirty="0" smtClean="0">
                <a:latin typeface="微软雅黑" pitchFamily="34" charset="-122"/>
                <a:ea typeface="微软雅黑" pitchFamily="34" charset="-122"/>
              </a:rPr>
              <a:t>教育厅在</a:t>
            </a:r>
            <a:r>
              <a:rPr lang="zh-CN" altLang="zh-CN" sz="1600" b="1" dirty="0">
                <a:latin typeface="微软雅黑" pitchFamily="34" charset="-122"/>
                <a:ea typeface="微软雅黑" pitchFamily="34" charset="-122"/>
              </a:rPr>
              <a:t>认真学习改革试点经验、深入调研湖南省情、多方征求意见建议及开展技术论证</a:t>
            </a:r>
            <a:r>
              <a:rPr lang="zh-CN" altLang="en-US" sz="1600" b="1" dirty="0">
                <a:latin typeface="微软雅黑" pitchFamily="34" charset="-122"/>
                <a:ea typeface="微软雅黑" pitchFamily="34" charset="-122"/>
              </a:rPr>
              <a:t>的</a:t>
            </a:r>
            <a:r>
              <a:rPr lang="zh-CN" altLang="zh-CN" sz="1600" b="1" dirty="0">
                <a:latin typeface="微软雅黑" pitchFamily="34" charset="-122"/>
                <a:ea typeface="微软雅黑" pitchFamily="34" charset="-122"/>
              </a:rPr>
              <a:t>基础上，起草了</a:t>
            </a:r>
            <a:r>
              <a:rPr lang="zh-CN" altLang="zh-CN" sz="1600" b="1" dirty="0">
                <a:solidFill>
                  <a:srgbClr val="FF0000"/>
                </a:solidFill>
                <a:latin typeface="微软雅黑" pitchFamily="34" charset="-122"/>
                <a:ea typeface="微软雅黑" pitchFamily="34" charset="-122"/>
              </a:rPr>
              <a:t>《</a:t>
            </a:r>
            <a:r>
              <a:rPr lang="zh-CN" altLang="en-US" sz="1600" b="1" dirty="0">
                <a:solidFill>
                  <a:srgbClr val="FF0000"/>
                </a:solidFill>
                <a:latin typeface="微软雅黑" pitchFamily="34" charset="-122"/>
                <a:ea typeface="微软雅黑" pitchFamily="34" charset="-122"/>
              </a:rPr>
              <a:t>湖南省高考综合改革</a:t>
            </a:r>
            <a:r>
              <a:rPr lang="zh-CN" altLang="zh-CN" sz="1600" b="1" dirty="0">
                <a:solidFill>
                  <a:srgbClr val="FF0000"/>
                </a:solidFill>
                <a:latin typeface="微软雅黑" pitchFamily="34" charset="-122"/>
                <a:ea typeface="微软雅黑" pitchFamily="34" charset="-122"/>
              </a:rPr>
              <a:t>实施方案》。</a:t>
            </a:r>
            <a:endParaRPr lang="en-US" altLang="zh-CN" sz="16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xmlns="" val="342420009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0" y="2"/>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877564"/>
            <a:chOff x="0" y="1"/>
            <a:chExt cx="5905369" cy="782426"/>
          </a:xfrm>
        </p:grpSpPr>
        <p:sp>
          <p:nvSpPr>
            <p:cNvPr id="7"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8" name="TextBox 29"/>
            <p:cNvSpPr txBox="1">
              <a:spLocks noChangeArrowheads="1"/>
            </p:cNvSpPr>
            <p:nvPr/>
          </p:nvSpPr>
          <p:spPr bwMode="auto">
            <a:xfrm>
              <a:off x="740247" y="68961"/>
              <a:ext cx="5044546" cy="713466"/>
            </a:xfrm>
            <a:prstGeom prst="rect">
              <a:avLst/>
            </a:prstGeom>
            <a:noFill/>
            <a:ln w="9525">
              <a:noFill/>
              <a:miter lim="800000"/>
              <a:headEnd/>
              <a:tailEnd/>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出台</a:t>
              </a:r>
              <a:r>
                <a:rPr lang="en-US" altLang="zh-CN"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湖南省高考综合改革实施方案</a:t>
              </a:r>
              <a:r>
                <a:rPr lang="en-US" altLang="zh-CN"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a:t>
              </a:r>
              <a:endParaRPr lang="zh-CN" altLang="en-US" sz="2300"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a:p>
              <a:endParaRPr lang="zh-CN" altLang="en-US" sz="2300"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3" name="组合 42"/>
            <p:cNvGrpSpPr/>
            <p:nvPr/>
          </p:nvGrpSpPr>
          <p:grpSpPr bwMode="auto">
            <a:xfrm>
              <a:off x="0" y="1"/>
              <a:ext cx="571760" cy="542184"/>
              <a:chOff x="0" y="0"/>
              <a:chExt cx="713451" cy="676543"/>
            </a:xfrm>
          </p:grpSpPr>
          <p:grpSp>
            <p:nvGrpSpPr>
              <p:cNvPr id="5" name="组合 44"/>
              <p:cNvGrpSpPr/>
              <p:nvPr/>
            </p:nvGrpSpPr>
            <p:grpSpPr bwMode="auto">
              <a:xfrm>
                <a:off x="0" y="0"/>
                <a:ext cx="576187" cy="676543"/>
                <a:chOff x="0" y="0"/>
                <a:chExt cx="576187" cy="676543"/>
              </a:xfrm>
            </p:grpSpPr>
            <p:sp>
              <p:nvSpPr>
                <p:cNvPr id="13"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headEnd/>
                  <a:tailE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14"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headEnd/>
                  <a:tailEnd/>
                </a:ln>
              </p:spPr>
              <p:txBody>
                <a:bodyPr anchor="ctr"/>
                <a:lstStyle/>
                <a:p>
                  <a:endParaRPr lang="zh-CN" altLang="en-US"/>
                </a:p>
              </p:txBody>
            </p:sp>
          </p:grpSp>
          <p:pic>
            <p:nvPicPr>
              <p:cNvPr id="11" name="图片 45"/>
              <p:cNvPicPr>
                <a:picLocks noChangeAspect="1" noChangeArrowheads="1"/>
              </p:cNvPicPr>
              <p:nvPr/>
            </p:nvPicPr>
            <p:blipFill>
              <a:blip r:embed="rId2" cstate="print"/>
              <a:srcRect/>
              <a:stretch>
                <a:fillRect/>
              </a:stretch>
            </p:blipFill>
            <p:spPr bwMode="auto">
              <a:xfrm flipH="1">
                <a:off x="394503" y="184967"/>
                <a:ext cx="318948" cy="123230"/>
              </a:xfrm>
              <a:prstGeom prst="rect">
                <a:avLst/>
              </a:prstGeom>
              <a:noFill/>
              <a:ln w="9525">
                <a:noFill/>
                <a:miter lim="800000"/>
                <a:headEnd/>
                <a:tailEnd/>
              </a:ln>
            </p:spPr>
          </p:pic>
          <p:pic>
            <p:nvPicPr>
              <p:cNvPr id="12" name="图片 46"/>
              <p:cNvPicPr>
                <a:picLocks noChangeAspect="1" noChangeArrowheads="1"/>
              </p:cNvPicPr>
              <p:nvPr/>
            </p:nvPicPr>
            <p:blipFill>
              <a:blip r:embed="rId2"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7" name="AutoShape 12"/>
          <p:cNvSpPr>
            <a:spLocks noChangeArrowheads="1"/>
          </p:cNvSpPr>
          <p:nvPr/>
        </p:nvSpPr>
        <p:spPr bwMode="gray">
          <a:xfrm>
            <a:off x="5943600" y="1926773"/>
            <a:ext cx="2669109" cy="2135776"/>
          </a:xfrm>
          <a:prstGeom prst="roundRect">
            <a:avLst>
              <a:gd name="adj" fmla="val 4755"/>
            </a:avLst>
          </a:prstGeom>
          <a:solidFill>
            <a:srgbClr val="4D4D4D">
              <a:alpha val="5098"/>
            </a:srgbClr>
          </a:solidFill>
          <a:ln w="6350" algn="ctr">
            <a:solidFill>
              <a:srgbClr val="000000"/>
            </a:solidFill>
            <a:prstDash val="sysDot"/>
            <a:round/>
            <a:headEnd/>
            <a:tailEnd/>
          </a:ln>
        </p:spPr>
        <p:txBody>
          <a:bodyPr anchor="ctr"/>
          <a:lstStyle/>
          <a:p>
            <a:pPr>
              <a:lnSpc>
                <a:spcPct val="150000"/>
              </a:lnSpc>
            </a:pPr>
            <a:r>
              <a:rPr lang="en-US" altLang="zh-CN" sz="1600" b="1" dirty="0" smtClean="0">
                <a:latin typeface="微软雅黑" pitchFamily="34" charset="-122"/>
                <a:ea typeface="微软雅黑" pitchFamily="34" charset="-122"/>
              </a:rPr>
              <a:t>2019</a:t>
            </a:r>
            <a:r>
              <a:rPr lang="zh-CN" altLang="en-US" sz="1600" b="1" dirty="0" smtClean="0">
                <a:latin typeface="微软雅黑" pitchFamily="34" charset="-122"/>
                <a:ea typeface="微软雅黑" pitchFamily="34" charset="-122"/>
              </a:rPr>
              <a:t>年</a:t>
            </a:r>
            <a:r>
              <a:rPr lang="en-US" altLang="zh-CN" sz="1600" b="1" dirty="0" smtClean="0">
                <a:latin typeface="微软雅黑" pitchFamily="34" charset="-122"/>
                <a:ea typeface="微软雅黑" pitchFamily="34" charset="-122"/>
              </a:rPr>
              <a:t>4</a:t>
            </a:r>
            <a:r>
              <a:rPr lang="zh-CN" altLang="en-US" sz="1600" b="1" dirty="0" smtClean="0">
                <a:latin typeface="微软雅黑" pitchFamily="34" charset="-122"/>
                <a:ea typeface="微软雅黑" pitchFamily="34" charset="-122"/>
              </a:rPr>
              <a:t>月</a:t>
            </a:r>
            <a:r>
              <a:rPr lang="en-US" altLang="zh-CN" sz="1600" b="1" dirty="0" smtClean="0">
                <a:latin typeface="微软雅黑" pitchFamily="34" charset="-122"/>
                <a:ea typeface="微软雅黑" pitchFamily="34" charset="-122"/>
              </a:rPr>
              <a:t>23</a:t>
            </a:r>
            <a:r>
              <a:rPr lang="zh-CN" altLang="en-US" sz="1600" b="1" dirty="0" smtClean="0">
                <a:latin typeface="微软雅黑" pitchFamily="34" charset="-122"/>
                <a:ea typeface="微软雅黑" pitchFamily="34" charset="-122"/>
              </a:rPr>
              <a:t>日，湖南省人民政府正式印发</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湖南省高考综合改革实施方案</a:t>
            </a:r>
            <a:r>
              <a:rPr lang="en-US" altLang="zh-CN" sz="1600" b="1" dirty="0" smtClean="0">
                <a:latin typeface="微软雅黑" pitchFamily="34" charset="-122"/>
                <a:ea typeface="微软雅黑" pitchFamily="34" charset="-122"/>
              </a:rPr>
              <a:t>》</a:t>
            </a:r>
            <a:r>
              <a:rPr lang="zh-CN" altLang="en-US" sz="1600" b="1" dirty="0" smtClean="0">
                <a:latin typeface="微软雅黑" pitchFamily="34" charset="-122"/>
                <a:ea typeface="微软雅黑" pitchFamily="34" charset="-122"/>
              </a:rPr>
              <a:t>，并召开新闻发布会向社会统一公布。</a:t>
            </a:r>
            <a:endParaRPr lang="en-US" altLang="zh-CN" sz="1400" b="1" dirty="0">
              <a:solidFill>
                <a:srgbClr val="FF0000"/>
              </a:solidFill>
              <a:latin typeface="微软雅黑" pitchFamily="34" charset="-122"/>
              <a:ea typeface="微软雅黑" pitchFamily="34" charset="-122"/>
            </a:endParaRPr>
          </a:p>
        </p:txBody>
      </p:sp>
      <p:pic>
        <p:nvPicPr>
          <p:cNvPr id="1027" name="Picture 3" descr="C:\Users\ch\Documents\Tencent Files\309155366\Image\C2C\6]_G4B2IFV$C_~439MZEE9A.jpg"/>
          <p:cNvPicPr>
            <a:picLocks noChangeAspect="1" noChangeArrowheads="1"/>
          </p:cNvPicPr>
          <p:nvPr/>
        </p:nvPicPr>
        <p:blipFill>
          <a:blip r:embed="rId3" cstate="print"/>
          <a:srcRect l="13485" t="2727" r="9896"/>
          <a:stretch>
            <a:fillRect/>
          </a:stretch>
        </p:blipFill>
        <p:spPr bwMode="auto">
          <a:xfrm>
            <a:off x="228598" y="1907177"/>
            <a:ext cx="2553466" cy="2168895"/>
          </a:xfrm>
          <a:prstGeom prst="rect">
            <a:avLst/>
          </a:prstGeom>
          <a:ln>
            <a:noFill/>
          </a:ln>
          <a:effectLst>
            <a:outerShdw blurRad="292100" dist="139700" dir="2700000" algn="tl" rotWithShape="0">
              <a:srgbClr val="333333">
                <a:alpha val="65000"/>
              </a:srgbClr>
            </a:outerShdw>
          </a:effectLst>
        </p:spPr>
      </p:pic>
      <p:pic>
        <p:nvPicPr>
          <p:cNvPr id="15" name="Picture 2" descr="C:\Users\ch\Desktop\高考综合改革\省政府网上公布改革方案.png"/>
          <p:cNvPicPr>
            <a:picLocks noChangeAspect="1" noChangeArrowheads="1"/>
          </p:cNvPicPr>
          <p:nvPr/>
        </p:nvPicPr>
        <p:blipFill>
          <a:blip r:embed="rId4" cstate="print"/>
          <a:srcRect l="16274" r="17152"/>
          <a:stretch>
            <a:fillRect/>
          </a:stretch>
        </p:blipFill>
        <p:spPr bwMode="auto">
          <a:xfrm>
            <a:off x="2982145" y="1920239"/>
            <a:ext cx="2399899" cy="21539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2816469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7426414" cy="1231508"/>
            <a:chOff x="0" y="1"/>
            <a:chExt cx="5905369" cy="1097998"/>
          </a:xfrm>
        </p:grpSpPr>
        <p:sp>
          <p:nvSpPr>
            <p:cNvPr id="7"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8" name="TextBox 29"/>
            <p:cNvSpPr txBox="1">
              <a:spLocks noChangeArrowheads="1"/>
            </p:cNvSpPr>
            <p:nvPr/>
          </p:nvSpPr>
          <p:spPr bwMode="auto">
            <a:xfrm>
              <a:off x="740247" y="68961"/>
              <a:ext cx="5044546" cy="1029038"/>
            </a:xfrm>
            <a:prstGeom prst="rect">
              <a:avLst/>
            </a:prstGeom>
            <a:noFill/>
            <a:ln w="9525">
              <a:noFill/>
              <a:miter lim="800000"/>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改革核心：构建“两依据、一参考”招录模式</a:t>
              </a:r>
            </a:p>
            <a:p>
              <a:endParaRPr lang="zh-CN" altLang="en-US" sz="2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 name="组合 42"/>
            <p:cNvGrpSpPr/>
            <p:nvPr/>
          </p:nvGrpSpPr>
          <p:grpSpPr bwMode="auto">
            <a:xfrm>
              <a:off x="0" y="1"/>
              <a:ext cx="571760" cy="542184"/>
              <a:chOff x="0" y="0"/>
              <a:chExt cx="713451" cy="676543"/>
            </a:xfrm>
          </p:grpSpPr>
          <p:grpSp>
            <p:nvGrpSpPr>
              <p:cNvPr id="5" name="组合 44"/>
              <p:cNvGrpSpPr/>
              <p:nvPr/>
            </p:nvGrpSpPr>
            <p:grpSpPr bwMode="auto">
              <a:xfrm>
                <a:off x="0" y="0"/>
                <a:ext cx="576187" cy="676543"/>
                <a:chOff x="0" y="0"/>
                <a:chExt cx="576187" cy="676543"/>
              </a:xfrm>
            </p:grpSpPr>
            <p:sp>
              <p:nvSpPr>
                <p:cNvPr id="13"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14"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ln>
              </p:spPr>
              <p:txBody>
                <a:bodyPr anchor="ctr"/>
                <a:lstStyle/>
                <a:p>
                  <a:endParaRPr lang="zh-CN" altLang="en-US"/>
                </a:p>
              </p:txBody>
            </p:sp>
          </p:grpSp>
          <p:pic>
            <p:nvPicPr>
              <p:cNvPr id="11" name="图片 45"/>
              <p:cNvPicPr>
                <a:picLocks noChangeAspect="1" noChangeArrowheads="1"/>
              </p:cNvPicPr>
              <p:nvPr/>
            </p:nvPicPr>
            <p:blipFill>
              <a:blip r:embed="rId2" cstate="print"/>
              <a:srcRect/>
              <a:stretch>
                <a:fillRect/>
              </a:stretch>
            </p:blipFill>
            <p:spPr bwMode="auto">
              <a:xfrm flipH="1">
                <a:off x="394503" y="184967"/>
                <a:ext cx="318948" cy="123230"/>
              </a:xfrm>
              <a:prstGeom prst="rect">
                <a:avLst/>
              </a:prstGeom>
              <a:noFill/>
              <a:ln w="9525">
                <a:noFill/>
                <a:miter lim="800000"/>
                <a:headEnd/>
                <a:tailEnd/>
              </a:ln>
            </p:spPr>
          </p:pic>
          <p:pic>
            <p:nvPicPr>
              <p:cNvPr id="12" name="图片 46"/>
              <p:cNvPicPr>
                <a:picLocks noChangeAspect="1" noChangeArrowheads="1"/>
              </p:cNvPicPr>
              <p:nvPr/>
            </p:nvPicPr>
            <p:blipFill>
              <a:blip r:embed="rId2" cstate="print"/>
              <a:srcRect/>
              <a:stretch>
                <a:fillRect/>
              </a:stretch>
            </p:blipFill>
            <p:spPr bwMode="auto">
              <a:xfrm flipH="1">
                <a:off x="394503" y="436995"/>
                <a:ext cx="318948" cy="123230"/>
              </a:xfrm>
              <a:prstGeom prst="rect">
                <a:avLst/>
              </a:prstGeom>
              <a:noFill/>
              <a:ln w="9525">
                <a:noFill/>
                <a:miter lim="800000"/>
                <a:headEnd/>
                <a:tailEnd/>
              </a:ln>
            </p:spPr>
          </p:pic>
        </p:grpSp>
      </p:grpSp>
      <p:pic>
        <p:nvPicPr>
          <p:cNvPr id="3073" name="Picture 1" descr="C:\Users\ch\AppData\Roaming\Tencent\Users\1619308156\QQ\WinTemp\RichOle\2SM6$RIYX09ZBVJ`M7]9RO9.png"/>
          <p:cNvPicPr>
            <a:picLocks noChangeAspect="1" noChangeArrowheads="1"/>
          </p:cNvPicPr>
          <p:nvPr/>
        </p:nvPicPr>
        <p:blipFill>
          <a:blip r:embed="rId3" cstate="print"/>
          <a:srcRect/>
          <a:stretch>
            <a:fillRect/>
          </a:stretch>
        </p:blipFill>
        <p:spPr bwMode="auto">
          <a:xfrm>
            <a:off x="138733" y="1400742"/>
            <a:ext cx="8802793" cy="3493716"/>
          </a:xfrm>
          <a:prstGeom prst="rect">
            <a:avLst/>
          </a:prstGeom>
          <a:noFill/>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0" y="0"/>
            <a:ext cx="9144000" cy="1208485"/>
          </a:xfrm>
          <a:prstGeom prst="rect">
            <a:avLst/>
          </a:prstGeom>
          <a:solidFill>
            <a:srgbClr val="2F92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3000" b="1" dirty="0"/>
          </a:p>
        </p:txBody>
      </p:sp>
      <p:grpSp>
        <p:nvGrpSpPr>
          <p:cNvPr id="2" name="组合 43"/>
          <p:cNvGrpSpPr/>
          <p:nvPr/>
        </p:nvGrpSpPr>
        <p:grpSpPr bwMode="auto">
          <a:xfrm>
            <a:off x="150043" y="216989"/>
            <a:ext cx="6978824" cy="877564"/>
            <a:chOff x="0" y="1"/>
            <a:chExt cx="5905369" cy="782426"/>
          </a:xfrm>
        </p:grpSpPr>
        <p:sp>
          <p:nvSpPr>
            <p:cNvPr id="7" name="圆角矩形 1"/>
            <p:cNvSpPr>
              <a:spLocks noChangeArrowheads="1"/>
            </p:cNvSpPr>
            <p:nvPr/>
          </p:nvSpPr>
          <p:spPr bwMode="auto">
            <a:xfrm>
              <a:off x="507773" y="33291"/>
              <a:ext cx="5397596" cy="467672"/>
            </a:xfrm>
            <a:prstGeom prst="roundRect">
              <a:avLst>
                <a:gd name="adj" fmla="val 16667"/>
              </a:avLst>
            </a:prstGeom>
            <a:solidFill>
              <a:srgbClr val="0070C0"/>
            </a:solidFill>
            <a:ln w="9525">
              <a:noFill/>
              <a:rou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8" name="TextBox 29"/>
            <p:cNvSpPr txBox="1">
              <a:spLocks noChangeArrowheads="1"/>
            </p:cNvSpPr>
            <p:nvPr/>
          </p:nvSpPr>
          <p:spPr bwMode="auto">
            <a:xfrm>
              <a:off x="740247" y="68961"/>
              <a:ext cx="5044546" cy="713466"/>
            </a:xfrm>
            <a:prstGeom prst="rect">
              <a:avLst/>
            </a:prstGeom>
            <a:noFill/>
            <a:ln w="9525">
              <a:noFill/>
              <a:miter lim="800000"/>
            </a:ln>
          </p:spPr>
          <p:txBody>
            <a:bodyPr wrap="square">
              <a:spAutoFit/>
            </a:bodyPr>
            <a:lstStyle/>
            <a:p>
              <a:r>
                <a:rPr lang="zh-CN" altLang="en-US" sz="23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改革进展</a:t>
              </a:r>
            </a:p>
            <a:p>
              <a:endParaRPr lang="zh-CN" altLang="en-US" sz="2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 name="组合 42"/>
            <p:cNvGrpSpPr/>
            <p:nvPr/>
          </p:nvGrpSpPr>
          <p:grpSpPr bwMode="auto">
            <a:xfrm>
              <a:off x="0" y="1"/>
              <a:ext cx="571760" cy="542184"/>
              <a:chOff x="0" y="0"/>
              <a:chExt cx="713451" cy="676543"/>
            </a:xfrm>
          </p:grpSpPr>
          <p:grpSp>
            <p:nvGrpSpPr>
              <p:cNvPr id="5" name="组合 44"/>
              <p:cNvGrpSpPr/>
              <p:nvPr/>
            </p:nvGrpSpPr>
            <p:grpSpPr bwMode="auto">
              <a:xfrm>
                <a:off x="0" y="0"/>
                <a:ext cx="576187" cy="676543"/>
                <a:chOff x="0" y="0"/>
                <a:chExt cx="576187" cy="676543"/>
              </a:xfrm>
            </p:grpSpPr>
            <p:sp>
              <p:nvSpPr>
                <p:cNvPr id="13" name="圆角矩形 48"/>
                <p:cNvSpPr>
                  <a:spLocks noChangeArrowheads="1"/>
                </p:cNvSpPr>
                <p:nvPr/>
              </p:nvSpPr>
              <p:spPr bwMode="auto">
                <a:xfrm>
                  <a:off x="0" y="0"/>
                  <a:ext cx="576187" cy="676543"/>
                </a:xfrm>
                <a:prstGeom prst="roundRect">
                  <a:avLst>
                    <a:gd name="adj" fmla="val 16667"/>
                  </a:avLst>
                </a:prstGeom>
                <a:solidFill>
                  <a:srgbClr val="0070C0"/>
                </a:solidFill>
                <a:ln w="9525">
                  <a:noFill/>
                  <a:round/>
                </a:ln>
                <a:effectLst>
                  <a:outerShdw dist="38100" dir="2700000" algn="ctr" rotWithShape="0">
                    <a:srgbClr val="000000">
                      <a:alpha val="39000"/>
                    </a:srgbClr>
                  </a:outerShdw>
                </a:effectLst>
              </p:spPr>
              <p:txBody>
                <a:bodyPr anchor="ctr"/>
                <a:lstStyle/>
                <a:p>
                  <a:pPr algn="ctr"/>
                  <a:endParaRPr lang="zh-CN" altLang="en-US">
                    <a:solidFill>
                      <a:srgbClr val="FFFFFF"/>
                    </a:solidFill>
                  </a:endParaRPr>
                </a:p>
              </p:txBody>
            </p:sp>
            <p:sp>
              <p:nvSpPr>
                <p:cNvPr id="14" name="圆角矩形 10"/>
                <p:cNvSpPr/>
                <p:nvPr/>
              </p:nvSpPr>
              <p:spPr bwMode="auto">
                <a:xfrm>
                  <a:off x="13321" y="9524"/>
                  <a:ext cx="540517" cy="667019"/>
                </a:xfrm>
                <a:custGeom>
                  <a:avLst/>
                  <a:gdLst>
                    <a:gd name="T0" fmla="*/ 62153 w 567277"/>
                    <a:gd name="T1" fmla="*/ 0 h 849176"/>
                    <a:gd name="T2" fmla="*/ 310753 w 567277"/>
                    <a:gd name="T3" fmla="*/ 0 h 849176"/>
                    <a:gd name="T4" fmla="*/ 367217 w 567277"/>
                    <a:gd name="T5" fmla="*/ 6465 h 849176"/>
                    <a:gd name="T6" fmla="*/ 1186 w 567277"/>
                    <a:gd name="T7" fmla="*/ 96663 h 849176"/>
                    <a:gd name="T8" fmla="*/ 0 w 567277"/>
                    <a:gd name="T9" fmla="*/ 95629 h 849176"/>
                    <a:gd name="T10" fmla="*/ 0 w 567277"/>
                    <a:gd name="T11" fmla="*/ 10929 h 849176"/>
                    <a:gd name="T12" fmla="*/ 62153 w 567277"/>
                    <a:gd name="T13" fmla="*/ 0 h 849176"/>
                    <a:gd name="T14" fmla="*/ 0 60000 65536"/>
                    <a:gd name="T15" fmla="*/ 0 60000 65536"/>
                    <a:gd name="T16" fmla="*/ 0 60000 65536"/>
                    <a:gd name="T17" fmla="*/ 0 60000 65536"/>
                    <a:gd name="T18" fmla="*/ 0 60000 65536"/>
                    <a:gd name="T19" fmla="*/ 0 60000 65536"/>
                    <a:gd name="T20" fmla="*/ 0 60000 65536"/>
                    <a:gd name="T21" fmla="*/ 0 w 567277"/>
                    <a:gd name="T22" fmla="*/ 0 h 849176"/>
                    <a:gd name="T23" fmla="*/ 567277 w 567277"/>
                    <a:gd name="T24" fmla="*/ 849176 h 849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w="9525">
                  <a:noFill/>
                  <a:round/>
                </a:ln>
              </p:spPr>
              <p:txBody>
                <a:bodyPr anchor="ctr"/>
                <a:lstStyle/>
                <a:p>
                  <a:endParaRPr lang="zh-CN" altLang="en-US"/>
                </a:p>
              </p:txBody>
            </p:sp>
          </p:grpSp>
          <p:pic>
            <p:nvPicPr>
              <p:cNvPr id="11" name="图片 45"/>
              <p:cNvPicPr>
                <a:picLocks noChangeAspect="1" noChangeArrowheads="1"/>
              </p:cNvPicPr>
              <p:nvPr/>
            </p:nvPicPr>
            <p:blipFill>
              <a:blip r:embed="rId2" cstate="print"/>
              <a:srcRect/>
              <a:stretch>
                <a:fillRect/>
              </a:stretch>
            </p:blipFill>
            <p:spPr bwMode="auto">
              <a:xfrm flipH="1">
                <a:off x="394503" y="184967"/>
                <a:ext cx="318948" cy="123230"/>
              </a:xfrm>
              <a:prstGeom prst="rect">
                <a:avLst/>
              </a:prstGeom>
              <a:noFill/>
              <a:ln w="9525">
                <a:noFill/>
                <a:miter lim="800000"/>
                <a:headEnd/>
                <a:tailEnd/>
              </a:ln>
            </p:spPr>
          </p:pic>
          <p:pic>
            <p:nvPicPr>
              <p:cNvPr id="12" name="图片 46"/>
              <p:cNvPicPr>
                <a:picLocks noChangeAspect="1" noChangeArrowheads="1"/>
              </p:cNvPicPr>
              <p:nvPr/>
            </p:nvPicPr>
            <p:blipFill>
              <a:blip r:embed="rId2" cstate="print"/>
              <a:srcRect/>
              <a:stretch>
                <a:fillRect/>
              </a:stretch>
            </p:blipFill>
            <p:spPr bwMode="auto">
              <a:xfrm flipH="1">
                <a:off x="394503" y="436995"/>
                <a:ext cx="318948" cy="123230"/>
              </a:xfrm>
              <a:prstGeom prst="rect">
                <a:avLst/>
              </a:prstGeom>
              <a:noFill/>
              <a:ln w="9525">
                <a:noFill/>
                <a:miter lim="800000"/>
                <a:headEnd/>
                <a:tailEnd/>
              </a:ln>
            </p:spPr>
          </p:pic>
        </p:grpSp>
      </p:grpSp>
      <p:sp>
        <p:nvSpPr>
          <p:cNvPr id="17" name="AutoShape 12"/>
          <p:cNvSpPr>
            <a:spLocks noChangeArrowheads="1"/>
          </p:cNvSpPr>
          <p:nvPr/>
        </p:nvSpPr>
        <p:spPr bwMode="gray">
          <a:xfrm>
            <a:off x="365760" y="1352006"/>
            <a:ext cx="8347166" cy="3399608"/>
          </a:xfrm>
          <a:prstGeom prst="roundRect">
            <a:avLst>
              <a:gd name="adj" fmla="val 4755"/>
            </a:avLst>
          </a:prstGeom>
          <a:solidFill>
            <a:srgbClr val="4D4D4D">
              <a:alpha val="5098"/>
            </a:srgbClr>
          </a:solidFill>
          <a:ln w="6350" algn="ctr">
            <a:solidFill>
              <a:srgbClr val="000000"/>
            </a:solidFill>
            <a:prstDash val="sysDot"/>
            <a:round/>
          </a:ln>
        </p:spPr>
        <p:txBody>
          <a:bodyPr anchor="ctr"/>
          <a:lstStyle/>
          <a:p>
            <a:pPr>
              <a:lnSpc>
                <a:spcPts val="2700"/>
              </a:lnSpc>
              <a:spcBef>
                <a:spcPts val="0"/>
              </a:spcBef>
            </a:pPr>
            <a:r>
              <a:rPr lang="zh-CN" altLang="en-US" sz="1600" b="1" dirty="0" smtClean="0">
                <a:latin typeface="微软雅黑" panose="020B0503020204020204" pitchFamily="34" charset="-122"/>
                <a:ea typeface="微软雅黑" panose="020B0503020204020204" pitchFamily="34" charset="-122"/>
              </a:rPr>
              <a:t>高考综合改革方案出台后，我省</a:t>
            </a:r>
            <a:r>
              <a:rPr lang="zh-CN" altLang="zh-CN" sz="1600" b="1" dirty="0" smtClean="0">
                <a:latin typeface="微软雅黑" panose="020B0503020204020204" pitchFamily="34" charset="-122"/>
                <a:ea typeface="微软雅黑" panose="020B0503020204020204" pitchFamily="34" charset="-122"/>
              </a:rPr>
              <a:t>加强系统谋划，</a:t>
            </a:r>
            <a:r>
              <a:rPr lang="zh-CN" altLang="en-US" sz="1600" b="1" dirty="0" smtClean="0">
                <a:latin typeface="微软雅黑" panose="020B0503020204020204" pitchFamily="34" charset="-122"/>
                <a:ea typeface="微软雅黑" panose="020B0503020204020204" pitchFamily="34" charset="-122"/>
              </a:rPr>
              <a:t>多</a:t>
            </a:r>
            <a:r>
              <a:rPr lang="zh-CN" altLang="zh-CN" sz="1600" b="1" dirty="0" smtClean="0">
                <a:latin typeface="微软雅黑" panose="020B0503020204020204" pitchFamily="34" charset="-122"/>
                <a:ea typeface="微软雅黑" panose="020B0503020204020204" pitchFamily="34" charset="-122"/>
              </a:rPr>
              <a:t>举措确保高考综合改革平稳落地</a:t>
            </a:r>
            <a:r>
              <a:rPr lang="zh-CN" altLang="en-US" sz="1600" b="1" dirty="0" smtClean="0">
                <a:latin typeface="微软雅黑" panose="020B0503020204020204" pitchFamily="34" charset="-122"/>
                <a:ea typeface="微软雅黑" panose="020B0503020204020204" pitchFamily="34" charset="-122"/>
              </a:rPr>
              <a:t>：</a:t>
            </a:r>
            <a:endParaRPr lang="en-US" altLang="zh-CN" sz="1600" b="1" dirty="0" smtClean="0">
              <a:latin typeface="微软雅黑" panose="020B0503020204020204" pitchFamily="34" charset="-122"/>
              <a:ea typeface="微软雅黑" panose="020B0503020204020204" pitchFamily="34" charset="-122"/>
            </a:endParaRPr>
          </a:p>
          <a:p>
            <a:pPr>
              <a:lnSpc>
                <a:spcPts val="2700"/>
              </a:lnSpc>
              <a:spcBef>
                <a:spcPts val="0"/>
              </a:spcBef>
            </a:pPr>
            <a:r>
              <a:rPr lang="zh-CN" altLang="zh-CN" sz="1600" b="1" dirty="0" smtClean="0">
                <a:solidFill>
                  <a:srgbClr val="FF0000"/>
                </a:solidFill>
                <a:latin typeface="微软雅黑" panose="020B0503020204020204" pitchFamily="34" charset="-122"/>
                <a:ea typeface="微软雅黑" panose="020B0503020204020204" pitchFamily="34" charset="-122"/>
              </a:rPr>
              <a:t>一是政策培训全覆盖。</a:t>
            </a:r>
            <a:r>
              <a:rPr lang="zh-CN" altLang="zh-CN" sz="1200" b="1" dirty="0" smtClean="0">
                <a:latin typeface="微软雅黑" panose="020B0503020204020204" pitchFamily="34" charset="-122"/>
                <a:ea typeface="微软雅黑" panose="020B0503020204020204" pitchFamily="34" charset="-122"/>
              </a:rPr>
              <a:t>省</a:t>
            </a:r>
            <a:r>
              <a:rPr lang="zh-CN" altLang="en-US" sz="1200" b="1" dirty="0" smtClean="0">
                <a:latin typeface="微软雅黑" panose="020B0503020204020204" pitchFamily="34" charset="-122"/>
                <a:ea typeface="微软雅黑" panose="020B0503020204020204" pitchFamily="34" charset="-122"/>
              </a:rPr>
              <a:t>、</a:t>
            </a:r>
            <a:r>
              <a:rPr lang="zh-CN" altLang="zh-CN" sz="1200" b="1" dirty="0" smtClean="0">
                <a:latin typeface="微软雅黑" panose="020B0503020204020204" pitchFamily="34" charset="-122"/>
                <a:ea typeface="微软雅黑" panose="020B0503020204020204" pitchFamily="34" charset="-122"/>
              </a:rPr>
              <a:t>市州</a:t>
            </a:r>
            <a:r>
              <a:rPr lang="zh-CN" altLang="en-US" sz="1200" b="1" dirty="0" smtClean="0">
                <a:latin typeface="微软雅黑" panose="020B0503020204020204" pitchFamily="34" charset="-122"/>
                <a:ea typeface="微软雅黑" panose="020B0503020204020204" pitchFamily="34" charset="-122"/>
              </a:rPr>
              <a:t>、</a:t>
            </a:r>
            <a:r>
              <a:rPr lang="zh-CN" altLang="zh-CN" sz="1200" b="1" dirty="0" smtClean="0">
                <a:latin typeface="微软雅黑" panose="020B0503020204020204" pitchFamily="34" charset="-122"/>
                <a:ea typeface="微软雅黑" panose="020B0503020204020204" pitchFamily="34" charset="-122"/>
              </a:rPr>
              <a:t>县市区和学校</a:t>
            </a:r>
            <a:r>
              <a:rPr lang="zh-CN" altLang="en-US" sz="1200" b="1" dirty="0" smtClean="0">
                <a:latin typeface="微软雅黑" panose="020B0503020204020204" pitchFamily="34" charset="-122"/>
                <a:ea typeface="微软雅黑" panose="020B0503020204020204" pitchFamily="34" charset="-122"/>
              </a:rPr>
              <a:t>层层</a:t>
            </a:r>
            <a:r>
              <a:rPr lang="zh-CN" altLang="zh-CN" sz="1200" b="1" dirty="0" smtClean="0">
                <a:latin typeface="微软雅黑" panose="020B0503020204020204" pitchFamily="34" charset="-122"/>
                <a:ea typeface="微软雅黑" panose="020B0503020204020204" pitchFamily="34" charset="-122"/>
              </a:rPr>
              <a:t>培训</a:t>
            </a:r>
            <a:r>
              <a:rPr lang="zh-CN" altLang="en-US" sz="1200" b="1" dirty="0" smtClean="0">
                <a:latin typeface="微软雅黑" panose="020B0503020204020204" pitchFamily="34" charset="-122"/>
                <a:ea typeface="微软雅黑" panose="020B0503020204020204" pitchFamily="34" charset="-122"/>
              </a:rPr>
              <a:t>，</a:t>
            </a:r>
            <a:r>
              <a:rPr lang="zh-CN" altLang="zh-CN" sz="1200" b="1" dirty="0" smtClean="0">
                <a:latin typeface="微软雅黑" panose="020B0503020204020204" pitchFamily="34" charset="-122"/>
                <a:ea typeface="微软雅黑" panose="020B0503020204020204" pitchFamily="34" charset="-122"/>
              </a:rPr>
              <a:t>统一思想；</a:t>
            </a:r>
            <a:endParaRPr lang="en-US" altLang="zh-CN" sz="1200" b="1" dirty="0" smtClean="0">
              <a:latin typeface="微软雅黑" panose="020B0503020204020204" pitchFamily="34" charset="-122"/>
              <a:ea typeface="微软雅黑" panose="020B0503020204020204" pitchFamily="34" charset="-122"/>
            </a:endParaRPr>
          </a:p>
          <a:p>
            <a:pPr>
              <a:lnSpc>
                <a:spcPts val="2700"/>
              </a:lnSpc>
              <a:spcBef>
                <a:spcPts val="0"/>
              </a:spcBef>
            </a:pPr>
            <a:r>
              <a:rPr lang="zh-CN" altLang="zh-CN" sz="1600" b="1" dirty="0" smtClean="0">
                <a:solidFill>
                  <a:srgbClr val="FF0000"/>
                </a:solidFill>
                <a:latin typeface="微软雅黑" panose="020B0503020204020204" pitchFamily="34" charset="-122"/>
                <a:ea typeface="微软雅黑" panose="020B0503020204020204" pitchFamily="34" charset="-122"/>
              </a:rPr>
              <a:t>二是宣传解读全方位。</a:t>
            </a:r>
            <a:r>
              <a:rPr lang="zh-CN" altLang="en-US" sz="1200" b="1" dirty="0" smtClean="0">
                <a:latin typeface="微软雅黑" panose="020B0503020204020204" pitchFamily="34" charset="-122"/>
                <a:ea typeface="微软雅黑" panose="020B0503020204020204" pitchFamily="34" charset="-122"/>
              </a:rPr>
              <a:t>召开新闻发布会</a:t>
            </a:r>
            <a:r>
              <a:rPr lang="zh-CN" altLang="zh-CN" sz="1200" b="1" dirty="0" smtClean="0">
                <a:latin typeface="微软雅黑" panose="020B0503020204020204" pitchFamily="34" charset="-122"/>
                <a:ea typeface="微软雅黑" panose="020B0503020204020204" pitchFamily="34" charset="-122"/>
              </a:rPr>
              <a:t>，推出湖南教育高考综合改革专刊，</a:t>
            </a:r>
            <a:r>
              <a:rPr lang="zh-CN" altLang="en-US" sz="1200" b="1" dirty="0" smtClean="0">
                <a:latin typeface="微软雅黑" panose="020B0503020204020204" pitchFamily="34" charset="-122"/>
                <a:ea typeface="微软雅黑" panose="020B0503020204020204" pitchFamily="34" charset="-122"/>
              </a:rPr>
              <a:t>举行</a:t>
            </a:r>
            <a:r>
              <a:rPr lang="zh-CN" altLang="zh-CN" sz="1200" b="1" dirty="0" smtClean="0">
                <a:latin typeface="微软雅黑" panose="020B0503020204020204" pitchFamily="34" charset="-122"/>
                <a:ea typeface="微软雅黑" panose="020B0503020204020204" pitchFamily="34" charset="-122"/>
              </a:rPr>
              <a:t>媒体专访、开展座谈会培训、撰写解读文章等方式，广泛深入进行政策宣传解读；</a:t>
            </a:r>
            <a:endParaRPr lang="en-US" altLang="zh-CN" sz="1200" b="1" dirty="0" smtClean="0">
              <a:latin typeface="微软雅黑" panose="020B0503020204020204" pitchFamily="34" charset="-122"/>
              <a:ea typeface="微软雅黑" panose="020B0503020204020204" pitchFamily="34" charset="-122"/>
            </a:endParaRPr>
          </a:p>
          <a:p>
            <a:pPr>
              <a:lnSpc>
                <a:spcPts val="2700"/>
              </a:lnSpc>
              <a:spcBef>
                <a:spcPts val="0"/>
              </a:spcBef>
            </a:pPr>
            <a:r>
              <a:rPr lang="zh-CN" altLang="zh-CN" sz="1600" b="1" dirty="0" smtClean="0">
                <a:solidFill>
                  <a:srgbClr val="FF0000"/>
                </a:solidFill>
                <a:latin typeface="微软雅黑" panose="020B0503020204020204" pitchFamily="34" charset="-122"/>
                <a:ea typeface="微软雅黑" panose="020B0503020204020204" pitchFamily="34" charset="-122"/>
              </a:rPr>
              <a:t>三是配套措施全保障。</a:t>
            </a:r>
            <a:r>
              <a:rPr lang="zh-CN" altLang="zh-CN" sz="1200" b="1" dirty="0" smtClean="0">
                <a:latin typeface="微软雅黑" panose="020B0503020204020204" pitchFamily="34" charset="-122"/>
                <a:ea typeface="微软雅黑" panose="020B0503020204020204" pitchFamily="34" charset="-122"/>
              </a:rPr>
              <a:t>印发了普通高中学业水平选择性考试再选科目赋分办法、</a:t>
            </a:r>
            <a:r>
              <a:rPr lang="zh-CN" altLang="en-US" sz="1200" b="1" dirty="0" smtClean="0">
                <a:latin typeface="微软雅黑" panose="020B0503020204020204" pitchFamily="34" charset="-122"/>
                <a:ea typeface="微软雅黑" panose="020B0503020204020204" pitchFamily="34" charset="-122"/>
              </a:rPr>
              <a:t>修订</a:t>
            </a:r>
            <a:r>
              <a:rPr lang="zh-CN" altLang="zh-CN" sz="1200" b="1" dirty="0" smtClean="0">
                <a:latin typeface="微软雅黑" panose="020B0503020204020204" pitchFamily="34" charset="-122"/>
                <a:ea typeface="微软雅黑" panose="020B0503020204020204" pitchFamily="34" charset="-122"/>
              </a:rPr>
              <a:t>高中学业水平考试实施办法</a:t>
            </a:r>
            <a:r>
              <a:rPr lang="zh-CN" altLang="en-US" sz="1200" b="1" dirty="0" smtClean="0">
                <a:latin typeface="微软雅黑" panose="020B0503020204020204" pitchFamily="34" charset="-122"/>
                <a:ea typeface="微软雅黑" panose="020B0503020204020204" pitchFamily="34" charset="-122"/>
              </a:rPr>
              <a:t>，</a:t>
            </a:r>
            <a:r>
              <a:rPr lang="zh-CN" altLang="zh-CN" sz="1200" b="1" dirty="0" smtClean="0">
                <a:latin typeface="微软雅黑" panose="020B0503020204020204" pitchFamily="34" charset="-122"/>
                <a:ea typeface="微软雅黑" panose="020B0503020204020204" pitchFamily="34" charset="-122"/>
              </a:rPr>
              <a:t>组织高中学校开展生涯规划教育，引导学生选课走班，协同推进高中课程改革和高考改革。特别是根据新高考需要，加强招生考试机构能力建设等</a:t>
            </a:r>
            <a:r>
              <a:rPr lang="zh-CN" altLang="en-US" sz="1200" b="1" dirty="0" smtClean="0">
                <a:latin typeface="微软雅黑" panose="020B0503020204020204" pitchFamily="34" charset="-122"/>
                <a:ea typeface="微软雅黑" panose="020B0503020204020204" pitchFamily="34" charset="-122"/>
              </a:rPr>
              <a:t>；</a:t>
            </a:r>
            <a:endParaRPr lang="en-US" altLang="zh-CN" sz="1200" b="1" dirty="0" smtClean="0">
              <a:latin typeface="微软雅黑" panose="020B0503020204020204" pitchFamily="34" charset="-122"/>
              <a:ea typeface="微软雅黑" panose="020B0503020204020204" pitchFamily="34" charset="-122"/>
            </a:endParaRPr>
          </a:p>
          <a:p>
            <a:pPr>
              <a:lnSpc>
                <a:spcPts val="2700"/>
              </a:lnSpc>
              <a:spcBef>
                <a:spcPts val="0"/>
              </a:spcBef>
            </a:pPr>
            <a:r>
              <a:rPr lang="zh-CN" altLang="zh-CN" sz="1600" b="1" dirty="0" smtClean="0">
                <a:solidFill>
                  <a:srgbClr val="FF0000"/>
                </a:solidFill>
                <a:latin typeface="微软雅黑" panose="020B0503020204020204" pitchFamily="34" charset="-122"/>
                <a:ea typeface="微软雅黑" panose="020B0503020204020204" pitchFamily="34" charset="-122"/>
              </a:rPr>
              <a:t>四是指导监督全过程。</a:t>
            </a:r>
            <a:r>
              <a:rPr lang="zh-CN" altLang="zh-CN" sz="1200" b="1" dirty="0" smtClean="0">
                <a:latin typeface="微软雅黑" panose="020B0503020204020204" pitchFamily="34" charset="-122"/>
                <a:ea typeface="微软雅黑" panose="020B0503020204020204" pitchFamily="34" charset="-122"/>
              </a:rPr>
              <a:t>指导和督促各地党委政府落实高考综合改革主体责任，省市县建立高考综合改革领导体制机制，指导各市州制定了推进高考综合改革的实施方案等。</a:t>
            </a:r>
            <a:endParaRPr lang="en-US" altLang="zh-CN" sz="1200" b="1" dirty="0" smtClean="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9003637102_1_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9005966432_1_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会议室">
  <a:themeElements>
    <a:clrScheme name="离子会议室">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离子会议室">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会议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407</TotalTime>
  <Words>4097</Words>
  <Application>Microsoft Office PowerPoint</Application>
  <PresentationFormat>全屏显示(16:9)</PresentationFormat>
  <Paragraphs>249</Paragraphs>
  <Slides>39</Slides>
  <Notes>14</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离子会议室</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简洁述职报告</dc:title>
  <dc:creator>第一PPT模板网：www.1ppt.com</dc:creator>
  <cp:keywords>第一PPT模板网：www.1ppt.com</cp:keywords>
  <cp:lastModifiedBy>陈衡</cp:lastModifiedBy>
  <cp:revision>1646</cp:revision>
  <cp:lastPrinted>2018-07-26T13:43:00Z</cp:lastPrinted>
  <dcterms:created xsi:type="dcterms:W3CDTF">2016-10-18T12:07:00Z</dcterms:created>
  <dcterms:modified xsi:type="dcterms:W3CDTF">2020-12-29T03:09:54Z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